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0"/>
  </p:notesMasterIdLst>
  <p:sldIdLst>
    <p:sldId id="308" r:id="rId5"/>
    <p:sldId id="266" r:id="rId6"/>
    <p:sldId id="313" r:id="rId7"/>
    <p:sldId id="274" r:id="rId8"/>
    <p:sldId id="277" r:id="rId9"/>
    <p:sldId id="275" r:id="rId10"/>
    <p:sldId id="278" r:id="rId11"/>
    <p:sldId id="307" r:id="rId12"/>
    <p:sldId id="279" r:id="rId13"/>
    <p:sldId id="309" r:id="rId14"/>
    <p:sldId id="310" r:id="rId15"/>
    <p:sldId id="311" r:id="rId16"/>
    <p:sldId id="312" r:id="rId17"/>
    <p:sldId id="293" r:id="rId18"/>
    <p:sldId id="288" r:id="rId19"/>
    <p:sldId id="285" r:id="rId20"/>
    <p:sldId id="304" r:id="rId21"/>
    <p:sldId id="284" r:id="rId22"/>
    <p:sldId id="305" r:id="rId23"/>
    <p:sldId id="286" r:id="rId24"/>
    <p:sldId id="287" r:id="rId25"/>
    <p:sldId id="303" r:id="rId26"/>
    <p:sldId id="306" r:id="rId27"/>
    <p:sldId id="292" r:id="rId28"/>
    <p:sldId id="299" r:id="rId29"/>
    <p:sldId id="289" r:id="rId30"/>
    <p:sldId id="283" r:id="rId31"/>
    <p:sldId id="300" r:id="rId32"/>
    <p:sldId id="301" r:id="rId33"/>
    <p:sldId id="302" r:id="rId34"/>
    <p:sldId id="294" r:id="rId35"/>
    <p:sldId id="295" r:id="rId36"/>
    <p:sldId id="296" r:id="rId37"/>
    <p:sldId id="297" r:id="rId38"/>
    <p:sldId id="29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6" autoAdjust="0"/>
    <p:restoredTop sz="87352" autoAdjust="0"/>
  </p:normalViewPr>
  <p:slideViewPr>
    <p:cSldViewPr snapToGrid="0">
      <p:cViewPr varScale="1">
        <p:scale>
          <a:sx n="95" d="100"/>
          <a:sy n="95" d="100"/>
        </p:scale>
        <p:origin x="107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 Id="rId5" Type="http://schemas.openxmlformats.org/officeDocument/2006/relationships/image" Target="../media/image74.png"/><Relationship Id="rId4" Type="http://schemas.openxmlformats.org/officeDocument/2006/relationships/image" Target="../media/image7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D4EA68-6018-4926-9AFC-3A39B10C4B90}" type="datetimeFigureOut">
              <a:rPr lang="en-US" smtClean="0"/>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3EED0-9708-457D-929D-DCF1B2A86034}" type="slidenum">
              <a:rPr lang="en-US" smtClean="0"/>
              <a:t>‹#›</a:t>
            </a:fld>
            <a:endParaRPr lang="en-US"/>
          </a:p>
        </p:txBody>
      </p:sp>
    </p:spTree>
    <p:extLst>
      <p:ext uri="{BB962C8B-B14F-4D97-AF65-F5344CB8AC3E}">
        <p14:creationId xmlns:p14="http://schemas.microsoft.com/office/powerpoint/2010/main" val="4164490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 welcomes new employee and introduces</a:t>
            </a:r>
            <a:r>
              <a:rPr lang="en-US" baseline="0" dirty="0" smtClean="0"/>
              <a:t> themselves</a:t>
            </a:r>
            <a:r>
              <a:rPr lang="en-US" dirty="0" smtClean="0"/>
              <a:t>.  This is the time to hand out all check-in</a:t>
            </a:r>
            <a:r>
              <a:rPr lang="en-US" baseline="0" dirty="0" smtClean="0"/>
              <a:t> paperwork to the new Marine or Civilian checking-in.</a:t>
            </a:r>
            <a:endParaRPr lang="en-US" dirty="0"/>
          </a:p>
        </p:txBody>
      </p:sp>
      <p:sp>
        <p:nvSpPr>
          <p:cNvPr id="4" name="Slide Number Placeholder 3"/>
          <p:cNvSpPr>
            <a:spLocks noGrp="1"/>
          </p:cNvSpPr>
          <p:nvPr>
            <p:ph type="sldNum" sz="quarter" idx="10"/>
          </p:nvPr>
        </p:nvSpPr>
        <p:spPr/>
        <p:txBody>
          <a:bodyPr/>
          <a:lstStyle/>
          <a:p>
            <a:fld id="{E9E3EED0-9708-457D-929D-DCF1B2A86034}" type="slidenum">
              <a:rPr lang="en-US" smtClean="0"/>
              <a:t>1</a:t>
            </a:fld>
            <a:endParaRPr lang="en-US"/>
          </a:p>
        </p:txBody>
      </p:sp>
    </p:spTree>
    <p:extLst>
      <p:ext uri="{BB962C8B-B14F-4D97-AF65-F5344CB8AC3E}">
        <p14:creationId xmlns:p14="http://schemas.microsoft.com/office/powerpoint/2010/main" val="3732375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C1CD7-1696-460C-A9A1-47BFE1B52BF4}" type="slidenum">
              <a:rPr lang="en-US" smtClean="0"/>
              <a:t>13</a:t>
            </a:fld>
            <a:endParaRPr lang="en-US" dirty="0"/>
          </a:p>
        </p:txBody>
      </p:sp>
    </p:spTree>
    <p:extLst>
      <p:ext uri="{BB962C8B-B14F-4D97-AF65-F5344CB8AC3E}">
        <p14:creationId xmlns:p14="http://schemas.microsoft.com/office/powerpoint/2010/main" val="106401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to obey signage on board the installation.  </a:t>
            </a:r>
            <a:endParaRPr lang="en-US" dirty="0"/>
          </a:p>
        </p:txBody>
      </p:sp>
      <p:sp>
        <p:nvSpPr>
          <p:cNvPr id="4" name="Slide Number Placeholder 3"/>
          <p:cNvSpPr>
            <a:spLocks noGrp="1"/>
          </p:cNvSpPr>
          <p:nvPr>
            <p:ph type="sldNum" sz="quarter" idx="10"/>
          </p:nvPr>
        </p:nvSpPr>
        <p:spPr/>
        <p:txBody>
          <a:bodyPr/>
          <a:lstStyle/>
          <a:p>
            <a:fld id="{E9E3EED0-9708-457D-929D-DCF1B2A86034}" type="slidenum">
              <a:rPr lang="en-US" smtClean="0"/>
              <a:t>15</a:t>
            </a:fld>
            <a:endParaRPr lang="en-US"/>
          </a:p>
        </p:txBody>
      </p:sp>
    </p:spTree>
    <p:extLst>
      <p:ext uri="{BB962C8B-B14F-4D97-AF65-F5344CB8AC3E}">
        <p14:creationId xmlns:p14="http://schemas.microsoft.com/office/powerpoint/2010/main" val="3631253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ea typeface="Tahoma" panose="020B0604030504040204" pitchFamily="34" charset="0"/>
              </a:rPr>
              <a:t>1. Assess the workplace</a:t>
            </a:r>
          </a:p>
          <a:p>
            <a:endParaRPr lang="en-US" sz="1200" dirty="0" smtClean="0">
              <a:ea typeface="Tahoma" panose="020B0604030504040204" pitchFamily="34" charset="0"/>
            </a:endParaRPr>
          </a:p>
          <a:p>
            <a:r>
              <a:rPr lang="en-US" sz="2400" dirty="0" smtClean="0">
                <a:ea typeface="Tahoma" panose="020B0604030504040204" pitchFamily="34" charset="0"/>
              </a:rPr>
              <a:t>2. Eliminate and reduce the hazards found using engineering and administrative controls </a:t>
            </a:r>
          </a:p>
          <a:p>
            <a:endParaRPr lang="en-US" sz="1200" dirty="0" smtClean="0">
              <a:ea typeface="Tahoma" panose="020B0604030504040204" pitchFamily="34" charset="0"/>
            </a:endParaRPr>
          </a:p>
          <a:p>
            <a:r>
              <a:rPr lang="en-US" sz="2400" dirty="0" smtClean="0">
                <a:ea typeface="Tahoma" panose="020B0604030504040204" pitchFamily="34" charset="0"/>
              </a:rPr>
              <a:t>3. Then use appropriate personal protective equipment</a:t>
            </a:r>
            <a:r>
              <a:rPr lang="en-US" sz="2400" baseline="0" dirty="0" smtClean="0">
                <a:ea typeface="Tahoma" panose="020B0604030504040204" pitchFamily="34" charset="0"/>
              </a:rPr>
              <a:t> - </a:t>
            </a:r>
            <a:r>
              <a:rPr lang="en-US" sz="2000" dirty="0" smtClean="0">
                <a:ea typeface="Tahoma" panose="020B0604030504040204" pitchFamily="34" charset="0"/>
              </a:rPr>
              <a:t>Remember, Personal Protective Equipment is the last level of control!</a:t>
            </a:r>
            <a:r>
              <a:rPr lang="en-US" sz="2000" baseline="0" dirty="0" smtClean="0">
                <a:ea typeface="Tahoma" panose="020B0604030504040204" pitchFamily="34" charset="0"/>
              </a:rPr>
              <a:t>  </a:t>
            </a:r>
            <a:endParaRPr lang="en-US" sz="2000" dirty="0">
              <a:ea typeface="Tahoma" panose="020B0604030504040204" pitchFamily="34" charset="0"/>
            </a:endParaRPr>
          </a:p>
        </p:txBody>
      </p:sp>
      <p:sp>
        <p:nvSpPr>
          <p:cNvPr id="4" name="Slide Number Placeholder 3"/>
          <p:cNvSpPr>
            <a:spLocks noGrp="1"/>
          </p:cNvSpPr>
          <p:nvPr>
            <p:ph type="sldNum" sz="quarter" idx="10"/>
          </p:nvPr>
        </p:nvSpPr>
        <p:spPr/>
        <p:txBody>
          <a:bodyPr/>
          <a:lstStyle/>
          <a:p>
            <a:fld id="{67EC1CD7-1696-460C-A9A1-47BFE1B52BF4}" type="slidenum">
              <a:rPr lang="en-US" smtClean="0"/>
              <a:t>16</a:t>
            </a:fld>
            <a:endParaRPr lang="en-US" dirty="0"/>
          </a:p>
        </p:txBody>
      </p:sp>
    </p:spTree>
    <p:extLst>
      <p:ext uri="{BB962C8B-B14F-4D97-AF65-F5344CB8AC3E}">
        <p14:creationId xmlns:p14="http://schemas.microsoft.com/office/powerpoint/2010/main" val="963436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3EED0-9708-457D-929D-DCF1B2A86034}" type="slidenum">
              <a:rPr lang="en-US" smtClean="0"/>
              <a:t>17</a:t>
            </a:fld>
            <a:endParaRPr lang="en-US"/>
          </a:p>
        </p:txBody>
      </p:sp>
    </p:spTree>
    <p:extLst>
      <p:ext uri="{BB962C8B-B14F-4D97-AF65-F5344CB8AC3E}">
        <p14:creationId xmlns:p14="http://schemas.microsoft.com/office/powerpoint/2010/main" val="3509813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Product Identifier</a:t>
            </a:r>
          </a:p>
          <a:p>
            <a:pPr marL="228600" indent="-228600">
              <a:buAutoNum type="arabicPeriod"/>
            </a:pPr>
            <a:r>
              <a:rPr lang="en-US" dirty="0" smtClean="0"/>
              <a:t>Pictograms</a:t>
            </a:r>
          </a:p>
          <a:p>
            <a:pPr marL="228600" indent="-228600">
              <a:buAutoNum type="arabicPeriod"/>
            </a:pPr>
            <a:r>
              <a:rPr lang="en-US" dirty="0" smtClean="0"/>
              <a:t>Signal</a:t>
            </a:r>
            <a:r>
              <a:rPr lang="en-US" baseline="0" dirty="0" smtClean="0"/>
              <a:t> Word</a:t>
            </a:r>
          </a:p>
          <a:p>
            <a:pPr marL="228600" indent="-228600">
              <a:buAutoNum type="arabicPeriod"/>
            </a:pPr>
            <a:r>
              <a:rPr lang="en-US" baseline="0" dirty="0" smtClean="0"/>
              <a:t>Hazard Statements</a:t>
            </a:r>
          </a:p>
          <a:p>
            <a:pPr marL="228600" indent="-228600">
              <a:buAutoNum type="arabicPeriod"/>
            </a:pPr>
            <a:r>
              <a:rPr lang="en-US" baseline="0" dirty="0" smtClean="0"/>
              <a:t>Precautionary Statement / Information</a:t>
            </a:r>
          </a:p>
          <a:p>
            <a:pPr marL="228600" indent="-228600">
              <a:buAutoNum type="arabicPeriod"/>
            </a:pPr>
            <a:r>
              <a:rPr lang="en-US" baseline="0" dirty="0" smtClean="0"/>
              <a:t>Supplier Identifier</a:t>
            </a:r>
            <a:endParaRPr lang="en-US" dirty="0"/>
          </a:p>
        </p:txBody>
      </p:sp>
      <p:sp>
        <p:nvSpPr>
          <p:cNvPr id="4" name="Slide Number Placeholder 3"/>
          <p:cNvSpPr>
            <a:spLocks noGrp="1"/>
          </p:cNvSpPr>
          <p:nvPr>
            <p:ph type="sldNum" sz="quarter" idx="10"/>
          </p:nvPr>
        </p:nvSpPr>
        <p:spPr/>
        <p:txBody>
          <a:bodyPr/>
          <a:lstStyle/>
          <a:p>
            <a:fld id="{67EC1CD7-1696-460C-A9A1-47BFE1B52BF4}" type="slidenum">
              <a:rPr lang="en-US" smtClean="0"/>
              <a:t>18</a:t>
            </a:fld>
            <a:endParaRPr lang="en-US" dirty="0"/>
          </a:p>
        </p:txBody>
      </p:sp>
    </p:spTree>
    <p:extLst>
      <p:ext uri="{BB962C8B-B14F-4D97-AF65-F5344CB8AC3E}">
        <p14:creationId xmlns:p14="http://schemas.microsoft.com/office/powerpoint/2010/main" val="1234192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Answer to question:   </a:t>
            </a:r>
          </a:p>
          <a:p>
            <a:pPr lvl="1"/>
            <a:endParaRPr lang="en-US" dirty="0" smtClean="0"/>
          </a:p>
          <a:p>
            <a:pPr lvl="1"/>
            <a:r>
              <a:rPr lang="en-US" dirty="0" smtClean="0"/>
              <a:t>Unlike visual information, sound comes to us from all directions, through darkness and over or through many obstacles to vision.</a:t>
            </a:r>
          </a:p>
          <a:p>
            <a:pPr lvl="1"/>
            <a:r>
              <a:rPr lang="en-US" dirty="0" smtClean="0"/>
              <a:t>Aggressive action produces sound, the enemy cannot hide or camouflage.</a:t>
            </a:r>
          </a:p>
          <a:p>
            <a:pPr lvl="1"/>
            <a:r>
              <a:rPr lang="en-US" dirty="0" smtClean="0"/>
              <a:t>Sound is often the FIRST source of information a war fighter has before direct contact.</a:t>
            </a:r>
          </a:p>
          <a:p>
            <a:endParaRPr lang="en-US" dirty="0"/>
          </a:p>
        </p:txBody>
      </p:sp>
      <p:sp>
        <p:nvSpPr>
          <p:cNvPr id="4" name="Slide Number Placeholder 3"/>
          <p:cNvSpPr>
            <a:spLocks noGrp="1"/>
          </p:cNvSpPr>
          <p:nvPr>
            <p:ph type="sldNum" sz="quarter" idx="10"/>
          </p:nvPr>
        </p:nvSpPr>
        <p:spPr/>
        <p:txBody>
          <a:bodyPr/>
          <a:lstStyle/>
          <a:p>
            <a:fld id="{E9E3EED0-9708-457D-929D-DCF1B2A86034}" type="slidenum">
              <a:rPr lang="en-US" smtClean="0"/>
              <a:t>19</a:t>
            </a:fld>
            <a:endParaRPr lang="en-US"/>
          </a:p>
        </p:txBody>
      </p:sp>
    </p:spTree>
    <p:extLst>
      <p:ext uri="{BB962C8B-B14F-4D97-AF65-F5344CB8AC3E}">
        <p14:creationId xmlns:p14="http://schemas.microsoft.com/office/powerpoint/2010/main" val="3694950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3EED0-9708-457D-929D-DCF1B2A86034}" type="slidenum">
              <a:rPr lang="en-US" smtClean="0"/>
              <a:t>20</a:t>
            </a:fld>
            <a:endParaRPr lang="en-US"/>
          </a:p>
        </p:txBody>
      </p:sp>
    </p:spTree>
    <p:extLst>
      <p:ext uri="{BB962C8B-B14F-4D97-AF65-F5344CB8AC3E}">
        <p14:creationId xmlns:p14="http://schemas.microsoft.com/office/powerpoint/2010/main" val="1012908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Electrical Safety.  Electrical hazards are the number one hazard that occurs</a:t>
            </a:r>
            <a:r>
              <a:rPr lang="en-US" baseline="0" dirty="0" smtClean="0"/>
              <a:t> on the installation.  These hazards range from improper use of extension cords, to daisy chaining of electrical devices or electrical receptacle covers missing. </a:t>
            </a:r>
            <a:endParaRPr lang="en-US" dirty="0"/>
          </a:p>
        </p:txBody>
      </p:sp>
      <p:sp>
        <p:nvSpPr>
          <p:cNvPr id="4" name="Slide Number Placeholder 3"/>
          <p:cNvSpPr>
            <a:spLocks noGrp="1"/>
          </p:cNvSpPr>
          <p:nvPr>
            <p:ph type="sldNum" sz="quarter" idx="10"/>
          </p:nvPr>
        </p:nvSpPr>
        <p:spPr/>
        <p:txBody>
          <a:bodyPr/>
          <a:lstStyle/>
          <a:p>
            <a:fld id="{E9E3EED0-9708-457D-929D-DCF1B2A86034}" type="slidenum">
              <a:rPr lang="en-US" smtClean="0"/>
              <a:t>21</a:t>
            </a:fld>
            <a:endParaRPr lang="en-US"/>
          </a:p>
        </p:txBody>
      </p:sp>
    </p:spTree>
    <p:extLst>
      <p:ext uri="{BB962C8B-B14F-4D97-AF65-F5344CB8AC3E}">
        <p14:creationId xmlns:p14="http://schemas.microsoft.com/office/powerpoint/2010/main" val="2144335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E3EED0-9708-457D-929D-DCF1B2A86034}" type="slidenum">
              <a:rPr lang="en-US" smtClean="0"/>
              <a:t>23</a:t>
            </a:fld>
            <a:endParaRPr lang="en-US"/>
          </a:p>
        </p:txBody>
      </p:sp>
    </p:spTree>
    <p:extLst>
      <p:ext uri="{BB962C8B-B14F-4D97-AF65-F5344CB8AC3E}">
        <p14:creationId xmlns:p14="http://schemas.microsoft.com/office/powerpoint/2010/main" val="4036991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4</a:t>
            </a:r>
            <a:r>
              <a:rPr lang="en-US" baseline="0" dirty="0" smtClean="0"/>
              <a:t> ft. for General Industry</a:t>
            </a:r>
            <a:endParaRPr lang="en-US" dirty="0"/>
          </a:p>
        </p:txBody>
      </p:sp>
      <p:sp>
        <p:nvSpPr>
          <p:cNvPr id="4" name="Slide Number Placeholder 3"/>
          <p:cNvSpPr>
            <a:spLocks noGrp="1"/>
          </p:cNvSpPr>
          <p:nvPr>
            <p:ph type="sldNum" sz="quarter" idx="10"/>
          </p:nvPr>
        </p:nvSpPr>
        <p:spPr/>
        <p:txBody>
          <a:bodyPr/>
          <a:lstStyle/>
          <a:p>
            <a:fld id="{E9E3EED0-9708-457D-929D-DCF1B2A86034}" type="slidenum">
              <a:rPr lang="en-US" smtClean="0"/>
              <a:t>25</a:t>
            </a:fld>
            <a:endParaRPr lang="en-US"/>
          </a:p>
        </p:txBody>
      </p:sp>
    </p:spTree>
    <p:extLst>
      <p:ext uri="{BB962C8B-B14F-4D97-AF65-F5344CB8AC3E}">
        <p14:creationId xmlns:p14="http://schemas.microsoft.com/office/powerpoint/2010/main" val="3685541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Emphasis the new Safety Management System (MCO 5100.29C).</a:t>
            </a:r>
            <a:r>
              <a:rPr lang="en-US" baseline="0" dirty="0" smtClean="0"/>
              <a:t>  </a:t>
            </a:r>
            <a:r>
              <a:rPr lang="en-US" sz="1200" b="0" i="0" u="none" strike="noStrike" kern="1200" baseline="0" dirty="0" smtClean="0">
                <a:solidFill>
                  <a:schemeClr val="tx1"/>
                </a:solidFill>
                <a:latin typeface="+mn-lt"/>
                <a:ea typeface="+mn-ea"/>
                <a:cs typeface="+mn-cs"/>
              </a:rPr>
              <a:t>Operational Excellence is the professional, efficient, and expert execution of our warfighting missions, functions, and tasks. It demands a culture of continuous improvement and the pursuit of the highest standards. It requires vision and decisive action from every Marine. Specifically, Operational Excellence requires understanding there is a right way to do things, knowing what that way is, and the conscious choice to do things the right way, every time. We need to focus more on Operational Excellence and less on safety, because “safety” is what naturally happens when we are performing to high standards. </a:t>
            </a:r>
          </a:p>
          <a:p>
            <a:endParaRPr lang="en-US" sz="1200" b="0" i="0" u="none" strike="noStrike" kern="1200" baseline="0" dirty="0" smtClean="0">
              <a:solidFill>
                <a:schemeClr val="tx1"/>
              </a:solidFill>
              <a:latin typeface="+mn-lt"/>
              <a:ea typeface="+mn-ea"/>
              <a:cs typeface="+mn-cs"/>
            </a:endParaRPr>
          </a:p>
          <a:p>
            <a:r>
              <a:rPr lang="en-US" baseline="0" dirty="0" smtClean="0"/>
              <a:t>Also there is a new Safety </a:t>
            </a:r>
            <a:r>
              <a:rPr lang="en-US" baseline="0" dirty="0" err="1" smtClean="0"/>
              <a:t>StaO</a:t>
            </a:r>
            <a:r>
              <a:rPr lang="en-US" baseline="0" dirty="0" smtClean="0"/>
              <a:t> 5100.8A</a:t>
            </a:r>
            <a:endParaRPr lang="en-US" dirty="0"/>
          </a:p>
        </p:txBody>
      </p:sp>
      <p:sp>
        <p:nvSpPr>
          <p:cNvPr id="4" name="Slide Number Placeholder 3"/>
          <p:cNvSpPr>
            <a:spLocks noGrp="1"/>
          </p:cNvSpPr>
          <p:nvPr>
            <p:ph type="sldNum" sz="quarter" idx="10"/>
          </p:nvPr>
        </p:nvSpPr>
        <p:spPr/>
        <p:txBody>
          <a:bodyPr/>
          <a:lstStyle/>
          <a:p>
            <a:fld id="{E9E3EED0-9708-457D-929D-DCF1B2A86034}" type="slidenum">
              <a:rPr lang="en-US" smtClean="0"/>
              <a:t>3</a:t>
            </a:fld>
            <a:endParaRPr lang="en-US"/>
          </a:p>
        </p:txBody>
      </p:sp>
    </p:spTree>
    <p:extLst>
      <p:ext uri="{BB962C8B-B14F-4D97-AF65-F5344CB8AC3E}">
        <p14:creationId xmlns:p14="http://schemas.microsoft.com/office/powerpoint/2010/main" val="3049821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smtClean="0">
              <a:solidFill>
                <a:srgbClr val="FF0000"/>
              </a:solidFill>
            </a:endParaRPr>
          </a:p>
        </p:txBody>
      </p:sp>
      <p:sp>
        <p:nvSpPr>
          <p:cNvPr id="19460" name="Date Placeholder 3"/>
          <p:cNvSpPr>
            <a:spLocks noGrp="1"/>
          </p:cNvSpPr>
          <p:nvPr>
            <p:ph type="dt" sz="quarter" idx="1"/>
          </p:nvPr>
        </p:nvSpPr>
        <p:spPr/>
        <p:txBody>
          <a:bodyPr/>
          <a:lstStyle/>
          <a:p>
            <a:pPr>
              <a:defRPr/>
            </a:pPr>
            <a:fld id="{4259C12C-3591-654F-A8F7-71D141D149C2}" type="datetime3">
              <a:rPr lang="en-US">
                <a:solidFill>
                  <a:prstClr val="black"/>
                </a:solidFill>
              </a:rPr>
              <a:pPr>
                <a:defRPr/>
              </a:pPr>
              <a:t>15 July 2022</a:t>
            </a:fld>
            <a:endParaRPr lang="en-US">
              <a:solidFill>
                <a:prstClr val="black"/>
              </a:solidFill>
            </a:endParaRPr>
          </a:p>
        </p:txBody>
      </p:sp>
      <p:sp>
        <p:nvSpPr>
          <p:cNvPr id="19461" name="Footer Placeholder 4"/>
          <p:cNvSpPr>
            <a:spLocks noGrp="1"/>
          </p:cNvSpPr>
          <p:nvPr>
            <p:ph type="ftr" sz="quarter" idx="4"/>
          </p:nvPr>
        </p:nvSpPr>
        <p:spPr>
          <a:noFill/>
        </p:spPr>
        <p:txBody>
          <a:bodyPr/>
          <a:lstStyle/>
          <a:p>
            <a:pPr defTabSz="932059"/>
            <a:r>
              <a:rPr lang="en-US" dirty="0">
                <a:solidFill>
                  <a:prstClr val="black"/>
                </a:solidFill>
                <a:cs typeface="Arial" charset="0"/>
              </a:rPr>
              <a:t>9 November 2010</a:t>
            </a:r>
          </a:p>
        </p:txBody>
      </p:sp>
      <p:sp>
        <p:nvSpPr>
          <p:cNvPr id="19462" name="Slide Number Placeholder 5"/>
          <p:cNvSpPr>
            <a:spLocks noGrp="1"/>
          </p:cNvSpPr>
          <p:nvPr>
            <p:ph type="sldNum" sz="quarter" idx="5"/>
          </p:nvPr>
        </p:nvSpPr>
        <p:spPr/>
        <p:txBody>
          <a:bodyPr/>
          <a:lstStyle/>
          <a:p>
            <a:pPr>
              <a:defRPr/>
            </a:pPr>
            <a:fld id="{AB6FA1B1-95DB-4C2A-A091-C063ACF4CE13}" type="slidenum">
              <a:rPr lang="en-US">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351800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405F2-BB5E-4940-8101-4D41B3DC00DF}" type="slidenum">
              <a:rPr lang="en-US">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279503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endParaRPr lang="en-US" dirty="0" smtClean="0">
              <a:solidFill>
                <a:srgbClr val="FF0000"/>
              </a:solidFill>
            </a:endParaRPr>
          </a:p>
        </p:txBody>
      </p:sp>
      <p:sp>
        <p:nvSpPr>
          <p:cNvPr id="19460" name="Date Placeholder 3"/>
          <p:cNvSpPr>
            <a:spLocks noGrp="1"/>
          </p:cNvSpPr>
          <p:nvPr>
            <p:ph type="dt" sz="quarter" idx="1"/>
          </p:nvPr>
        </p:nvSpPr>
        <p:spPr/>
        <p:txBody>
          <a:bodyPr/>
          <a:lstStyle/>
          <a:p>
            <a:pPr>
              <a:defRPr/>
            </a:pPr>
            <a:fld id="{4259C12C-3591-654F-A8F7-71D141D149C2}" type="datetime3">
              <a:rPr lang="en-US">
                <a:solidFill>
                  <a:prstClr val="black"/>
                </a:solidFill>
              </a:rPr>
              <a:pPr>
                <a:defRPr/>
              </a:pPr>
              <a:t>15 July 2022</a:t>
            </a:fld>
            <a:endParaRPr lang="en-US">
              <a:solidFill>
                <a:prstClr val="black"/>
              </a:solidFill>
            </a:endParaRPr>
          </a:p>
        </p:txBody>
      </p:sp>
      <p:sp>
        <p:nvSpPr>
          <p:cNvPr id="19461" name="Footer Placeholder 4"/>
          <p:cNvSpPr>
            <a:spLocks noGrp="1"/>
          </p:cNvSpPr>
          <p:nvPr>
            <p:ph type="ftr" sz="quarter" idx="4"/>
          </p:nvPr>
        </p:nvSpPr>
        <p:spPr>
          <a:noFill/>
        </p:spPr>
        <p:txBody>
          <a:bodyPr/>
          <a:lstStyle/>
          <a:p>
            <a:pPr defTabSz="949654"/>
            <a:r>
              <a:rPr lang="en-US" dirty="0">
                <a:solidFill>
                  <a:prstClr val="black"/>
                </a:solidFill>
                <a:cs typeface="Arial" charset="0"/>
              </a:rPr>
              <a:t>9 November 2010</a:t>
            </a:r>
          </a:p>
        </p:txBody>
      </p:sp>
      <p:sp>
        <p:nvSpPr>
          <p:cNvPr id="19462" name="Slide Number Placeholder 5"/>
          <p:cNvSpPr>
            <a:spLocks noGrp="1"/>
          </p:cNvSpPr>
          <p:nvPr>
            <p:ph type="sldNum" sz="quarter" idx="5"/>
          </p:nvPr>
        </p:nvSpPr>
        <p:spPr/>
        <p:txBody>
          <a:bodyPr/>
          <a:lstStyle/>
          <a:p>
            <a:pPr>
              <a:defRPr/>
            </a:pPr>
            <a:fld id="{AB6FA1B1-95DB-4C2A-A091-C063ACF4CE13}" type="slidenum">
              <a:rPr lang="en-US">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24513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Another</a:t>
            </a:r>
            <a:r>
              <a:rPr lang="en-US" sz="1600" baseline="0" dirty="0" smtClean="0"/>
              <a:t> helpful policy for the safety program is the Commanding Officers Safety Policy.  This is included in the MCAS Miramar Safety Check-in Packet that has been handed to you.  Some key parts of this policy are cited on the slide in front of you.  The key is to not put Marines, Sailors, or Civilians at unnecessary risk.  </a:t>
            </a:r>
            <a:endParaRPr lang="en-US" sz="1600" dirty="0"/>
          </a:p>
        </p:txBody>
      </p:sp>
      <p:sp>
        <p:nvSpPr>
          <p:cNvPr id="4" name="Slide Number Placeholder 3"/>
          <p:cNvSpPr>
            <a:spLocks noGrp="1"/>
          </p:cNvSpPr>
          <p:nvPr>
            <p:ph type="sldNum" sz="quarter" idx="10"/>
          </p:nvPr>
        </p:nvSpPr>
        <p:spPr/>
        <p:txBody>
          <a:bodyPr/>
          <a:lstStyle/>
          <a:p>
            <a:fld id="{E9E3EED0-9708-457D-929D-DCF1B2A86034}" type="slidenum">
              <a:rPr lang="en-US" smtClean="0"/>
              <a:t>4</a:t>
            </a:fld>
            <a:endParaRPr lang="en-US"/>
          </a:p>
        </p:txBody>
      </p:sp>
    </p:spTree>
    <p:extLst>
      <p:ext uri="{BB962C8B-B14F-4D97-AF65-F5344CB8AC3E}">
        <p14:creationId xmlns:p14="http://schemas.microsoft.com/office/powerpoint/2010/main" val="422454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a:t>
            </a:r>
            <a:r>
              <a:rPr lang="en-US" baseline="0" dirty="0" smtClean="0"/>
              <a:t> the MCAS Miramar Check-in Packet and that employees will need to have their Supervisors go over it with them.  Also let the employee know who their CDSO (Safety Rep) is for their department by providing the MCAS Miramar Safety Representative (Collateral Duty Safety Officers) handout.</a:t>
            </a:r>
            <a:endParaRPr lang="en-US" dirty="0"/>
          </a:p>
        </p:txBody>
      </p:sp>
      <p:sp>
        <p:nvSpPr>
          <p:cNvPr id="4" name="Slide Number Placeholder 3"/>
          <p:cNvSpPr>
            <a:spLocks noGrp="1"/>
          </p:cNvSpPr>
          <p:nvPr>
            <p:ph type="sldNum" sz="quarter" idx="10"/>
          </p:nvPr>
        </p:nvSpPr>
        <p:spPr/>
        <p:txBody>
          <a:bodyPr/>
          <a:lstStyle/>
          <a:p>
            <a:fld id="{CF800774-C6B0-47C0-9847-0D36AF05CEFE}" type="slidenum">
              <a:rPr lang="en-US" smtClean="0"/>
              <a:t>5</a:t>
            </a:fld>
            <a:endParaRPr lang="en-US"/>
          </a:p>
        </p:txBody>
      </p:sp>
    </p:spTree>
    <p:extLst>
      <p:ext uri="{BB962C8B-B14F-4D97-AF65-F5344CB8AC3E}">
        <p14:creationId xmlns:p14="http://schemas.microsoft.com/office/powerpoint/2010/main" val="836732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Promote the services that MCAS Miramar Safety Department provides.  </a:t>
            </a:r>
            <a:endParaRPr lang="en-US" dirty="0"/>
          </a:p>
        </p:txBody>
      </p:sp>
      <p:sp>
        <p:nvSpPr>
          <p:cNvPr id="4" name="Slide Number Placeholder 3"/>
          <p:cNvSpPr>
            <a:spLocks noGrp="1"/>
          </p:cNvSpPr>
          <p:nvPr>
            <p:ph type="sldNum" sz="quarter" idx="10"/>
          </p:nvPr>
        </p:nvSpPr>
        <p:spPr/>
        <p:txBody>
          <a:bodyPr/>
          <a:lstStyle/>
          <a:p>
            <a:fld id="{E9E3EED0-9708-457D-929D-DCF1B2A86034}" type="slidenum">
              <a:rPr lang="en-US" smtClean="0"/>
              <a:t>6</a:t>
            </a:fld>
            <a:endParaRPr lang="en-US"/>
          </a:p>
        </p:txBody>
      </p:sp>
    </p:spTree>
    <p:extLst>
      <p:ext uri="{BB962C8B-B14F-4D97-AF65-F5344CB8AC3E}">
        <p14:creationId xmlns:p14="http://schemas.microsoft.com/office/powerpoint/2010/main" val="3941991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to brief the training that is required to complete on ESAMS</a:t>
            </a:r>
            <a:r>
              <a:rPr lang="en-US" baseline="0" dirty="0" smtClean="0"/>
              <a:t> and where it will be located on their screen when they sign in.   Also ensure to discuss with them to update their profiles for emails, date hired, etc.  </a:t>
            </a:r>
            <a:endParaRPr lang="en-US" dirty="0"/>
          </a:p>
        </p:txBody>
      </p:sp>
      <p:sp>
        <p:nvSpPr>
          <p:cNvPr id="4" name="Slide Number Placeholder 3"/>
          <p:cNvSpPr>
            <a:spLocks noGrp="1"/>
          </p:cNvSpPr>
          <p:nvPr>
            <p:ph type="sldNum" sz="quarter" idx="10"/>
          </p:nvPr>
        </p:nvSpPr>
        <p:spPr/>
        <p:txBody>
          <a:bodyPr/>
          <a:lstStyle/>
          <a:p>
            <a:fld id="{CF800774-C6B0-47C0-9847-0D36AF05CEFE}" type="slidenum">
              <a:rPr lang="en-US" smtClean="0"/>
              <a:t>7</a:t>
            </a:fld>
            <a:endParaRPr lang="en-US"/>
          </a:p>
        </p:txBody>
      </p:sp>
    </p:spTree>
    <p:extLst>
      <p:ext uri="{BB962C8B-B14F-4D97-AF65-F5344CB8AC3E}">
        <p14:creationId xmlns:p14="http://schemas.microsoft.com/office/powerpoint/2010/main" val="171857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got loaner bikes!</a:t>
            </a:r>
            <a:endParaRPr lang="en-US" dirty="0"/>
          </a:p>
        </p:txBody>
      </p:sp>
      <p:sp>
        <p:nvSpPr>
          <p:cNvPr id="4" name="Slide Number Placeholder 3"/>
          <p:cNvSpPr>
            <a:spLocks noGrp="1"/>
          </p:cNvSpPr>
          <p:nvPr>
            <p:ph type="sldNum" sz="quarter" idx="10"/>
          </p:nvPr>
        </p:nvSpPr>
        <p:spPr/>
        <p:txBody>
          <a:bodyPr/>
          <a:lstStyle/>
          <a:p>
            <a:fld id="{E9E3EED0-9708-457D-929D-DCF1B2A86034}" type="slidenum">
              <a:rPr lang="en-US" smtClean="0"/>
              <a:t>8</a:t>
            </a:fld>
            <a:endParaRPr lang="en-US"/>
          </a:p>
        </p:txBody>
      </p:sp>
    </p:spTree>
    <p:extLst>
      <p:ext uri="{BB962C8B-B14F-4D97-AF65-F5344CB8AC3E}">
        <p14:creationId xmlns:p14="http://schemas.microsoft.com/office/powerpoint/2010/main" val="2167782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7F49F-0961-4BCF-BE33-49D6770768E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385401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C1CD7-1696-460C-A9A1-47BFE1B52BF4}" type="slidenum">
              <a:rPr lang="en-US" smtClean="0"/>
              <a:t>12</a:t>
            </a:fld>
            <a:endParaRPr lang="en-US" dirty="0"/>
          </a:p>
        </p:txBody>
      </p:sp>
    </p:spTree>
    <p:extLst>
      <p:ext uri="{BB962C8B-B14F-4D97-AF65-F5344CB8AC3E}">
        <p14:creationId xmlns:p14="http://schemas.microsoft.com/office/powerpoint/2010/main" val="2245400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6968565" y="0"/>
            <a:ext cx="5223435" cy="68580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100000" t="100000"/>
            </a:path>
            <a:tileRect r="-100000" b="-100000"/>
          </a:gradFill>
          <a:ln w="9525">
            <a:noFill/>
            <a:miter lim="800000"/>
            <a:headEnd/>
            <a:tailEnd/>
          </a:ln>
          <a:effectLst/>
        </p:spPr>
        <p:txBody>
          <a:bodyPr wrap="none" lIns="68097" tIns="34058" rIns="68097" bIns="34058" anchor="ctr"/>
          <a:lstStyle/>
          <a:p>
            <a:pPr algn="ctr" defTabSz="681009">
              <a:defRPr/>
            </a:pPr>
            <a:endParaRPr lang="en-US" sz="1350" dirty="0">
              <a:solidFill>
                <a:srgbClr val="000000"/>
              </a:solidFill>
            </a:endParaRPr>
          </a:p>
        </p:txBody>
      </p:sp>
      <p:sp>
        <p:nvSpPr>
          <p:cNvPr id="21508" name="Rectangle 4"/>
          <p:cNvSpPr>
            <a:spLocks noGrp="1" noChangeArrowheads="1"/>
          </p:cNvSpPr>
          <p:nvPr>
            <p:ph type="subTitle" idx="1" hasCustomPrompt="1"/>
          </p:nvPr>
        </p:nvSpPr>
        <p:spPr>
          <a:xfrm>
            <a:off x="304800" y="5486400"/>
            <a:ext cx="8737600" cy="838200"/>
          </a:xfrm>
          <a:solidFill>
            <a:schemeClr val="bg1"/>
          </a:solidFill>
          <a:ln w="25400">
            <a:solidFill>
              <a:schemeClr val="accent2"/>
            </a:solidFill>
          </a:ln>
        </p:spPr>
        <p:txBody>
          <a:bodyPr lIns="0" tIns="0" rIns="272416" bIns="0" anchor="ctr"/>
          <a:lstStyle>
            <a:lvl1pPr marL="0" indent="0" algn="r">
              <a:buFont typeface="Wingdings" pitchFamily="2" charset="2"/>
              <a:buNone/>
              <a:defRPr sz="2000"/>
            </a:lvl1pPr>
          </a:lstStyle>
          <a:p>
            <a:r>
              <a:rPr lang="en-US" dirty="0" smtClean="0"/>
              <a:t>Click to add course name</a:t>
            </a:r>
            <a:endParaRPr lang="en-US" dirty="0"/>
          </a:p>
        </p:txBody>
      </p:sp>
      <p:sp>
        <p:nvSpPr>
          <p:cNvPr id="21511" name="Rectangle 7"/>
          <p:cNvSpPr>
            <a:spLocks noGrp="1" noChangeArrowheads="1"/>
          </p:cNvSpPr>
          <p:nvPr>
            <p:ph type="ctrTitle"/>
          </p:nvPr>
        </p:nvSpPr>
        <p:spPr>
          <a:xfrm>
            <a:off x="2540000" y="2406701"/>
            <a:ext cx="8737600" cy="1704441"/>
          </a:xfr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n w="38100">
            <a:solidFill>
              <a:srgbClr val="FFC000"/>
            </a:solidFill>
          </a:ln>
        </p:spPr>
        <p:txBody>
          <a:bodyPr lIns="90796" tIns="181609" rIns="90796" bIns="181609" anchor="t" anchorCtr="1"/>
          <a:lstStyle>
            <a:lvl1pPr>
              <a:defRPr sz="4800">
                <a:solidFill>
                  <a:srgbClr val="FFFF00"/>
                </a:solidFill>
              </a:defRPr>
            </a:lvl1pPr>
          </a:lstStyle>
          <a:p>
            <a:r>
              <a:rPr lang="en-US" dirty="0"/>
              <a:t>Click to edit Master title style</a:t>
            </a:r>
          </a:p>
        </p:txBody>
      </p:sp>
    </p:spTree>
    <p:extLst>
      <p:ext uri="{BB962C8B-B14F-4D97-AF65-F5344CB8AC3E}">
        <p14:creationId xmlns:p14="http://schemas.microsoft.com/office/powerpoint/2010/main" val="274251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170433" y="1808099"/>
            <a:ext cx="9807431" cy="43878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6678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itle 1"/>
          <p:cNvSpPr>
            <a:spLocks noGrp="1"/>
          </p:cNvSpPr>
          <p:nvPr>
            <p:ph type="title"/>
          </p:nvPr>
        </p:nvSpPr>
        <p:spPr>
          <a:xfrm>
            <a:off x="1828800" y="228600"/>
            <a:ext cx="8940800" cy="6858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45665899"/>
      </p:ext>
    </p:extLst>
  </p:cSld>
  <p:clrMapOvr>
    <a:masterClrMapping/>
  </p:clrMapOvr>
  <p:timing>
    <p:tnLst>
      <p:par>
        <p:cTn id="1" dur="indefinite" restart="never" nodeType="tmRoot"/>
      </p:par>
    </p:tnLst>
  </p:timing>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sz="3000">
                <a:latin typeface="Tahoma" pitchFamily="34" charset="0"/>
                <a:cs typeface="Tahoma" pitchFamily="34" charset="0"/>
              </a:defRPr>
            </a:lvl1pPr>
          </a:lstStyle>
          <a:p>
            <a:endParaRPr lang="en-US" dirty="0"/>
          </a:p>
        </p:txBody>
      </p:sp>
      <p:sp>
        <p:nvSpPr>
          <p:cNvPr id="2" name="Date Placeholder 1"/>
          <p:cNvSpPr>
            <a:spLocks noGrp="1"/>
          </p:cNvSpPr>
          <p:nvPr>
            <p:ph type="dt" sz="half" idx="10"/>
          </p:nvPr>
        </p:nvSpPr>
        <p:spPr>
          <a:xfrm>
            <a:off x="0" y="6492878"/>
            <a:ext cx="2844800" cy="365125"/>
          </a:xfrm>
          <a:prstGeom prst="rect">
            <a:avLst/>
          </a:prstGeom>
        </p:spPr>
        <p:txBody>
          <a:bodyPr/>
          <a:lstStyle/>
          <a:p>
            <a:endParaRPr lang="en-US" dirty="0">
              <a:solidFill>
                <a:prstClr val="black"/>
              </a:solidFill>
            </a:endParaRPr>
          </a:p>
        </p:txBody>
      </p:sp>
      <p:sp>
        <p:nvSpPr>
          <p:cNvPr id="3" name="Slide Number Placeholder 2"/>
          <p:cNvSpPr>
            <a:spLocks noGrp="1"/>
          </p:cNvSpPr>
          <p:nvPr>
            <p:ph type="sldNum" sz="quarter" idx="11"/>
          </p:nvPr>
        </p:nvSpPr>
        <p:spPr>
          <a:xfrm>
            <a:off x="9347200" y="6492878"/>
            <a:ext cx="2844800" cy="365125"/>
          </a:xfrm>
          <a:prstGeom prst="rect">
            <a:avLst/>
          </a:prstGeom>
        </p:spPr>
        <p:txBody>
          <a:bodyPr/>
          <a:lstStyle/>
          <a:p>
            <a:fld id="{595ACBD8-3758-409F-B51C-9004A76C155A}"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95008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sz="3000">
                <a:latin typeface="Tahoma" pitchFamily="34" charset="0"/>
                <a:cs typeface="Tahoma" pitchFamily="34" charset="0"/>
              </a:defRPr>
            </a:lvl1pPr>
          </a:lstStyle>
          <a:p>
            <a:endParaRPr lang="en-US" dirty="0"/>
          </a:p>
        </p:txBody>
      </p:sp>
      <p:sp>
        <p:nvSpPr>
          <p:cNvPr id="2" name="Date Placeholder 1"/>
          <p:cNvSpPr>
            <a:spLocks noGrp="1"/>
          </p:cNvSpPr>
          <p:nvPr>
            <p:ph type="dt" sz="half" idx="10"/>
          </p:nvPr>
        </p:nvSpPr>
        <p:spPr>
          <a:xfrm>
            <a:off x="0" y="6492878"/>
            <a:ext cx="2844800" cy="365125"/>
          </a:xfrm>
          <a:prstGeom prst="rect">
            <a:avLst/>
          </a:prstGeom>
        </p:spPr>
        <p:txBody>
          <a:bodyPr/>
          <a:lstStyle/>
          <a:p>
            <a:endParaRPr lang="en-US" dirty="0">
              <a:solidFill>
                <a:prstClr val="black"/>
              </a:solidFill>
            </a:endParaRPr>
          </a:p>
        </p:txBody>
      </p:sp>
      <p:sp>
        <p:nvSpPr>
          <p:cNvPr id="3" name="Slide Number Placeholder 2"/>
          <p:cNvSpPr>
            <a:spLocks noGrp="1"/>
          </p:cNvSpPr>
          <p:nvPr>
            <p:ph type="sldNum" sz="quarter" idx="11"/>
          </p:nvPr>
        </p:nvSpPr>
        <p:spPr>
          <a:xfrm>
            <a:off x="9347200" y="6492878"/>
            <a:ext cx="2844800" cy="365125"/>
          </a:xfrm>
          <a:prstGeom prst="rect">
            <a:avLst/>
          </a:prstGeom>
        </p:spPr>
        <p:txBody>
          <a:bodyPr/>
          <a:lstStyle/>
          <a:p>
            <a:fld id="{595ACBD8-3758-409F-B51C-9004A76C155A}"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300232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245225"/>
            <a:ext cx="2844800" cy="476250"/>
          </a:xfrm>
          <a:prstGeom prst="rect">
            <a:avLst/>
          </a:prstGeom>
        </p:spPr>
        <p:txBody>
          <a:bodyPr/>
          <a:lstStyle>
            <a:lvl1pPr>
              <a:defRPr/>
            </a:lvl1pPr>
          </a:lstStyle>
          <a:p>
            <a:endParaRPr lang="en-US" altLang="en-US" dirty="0">
              <a:solidFill>
                <a:srgbClr val="000000"/>
              </a:solidFill>
            </a:endParaRPr>
          </a:p>
        </p:txBody>
      </p:sp>
      <p:sp>
        <p:nvSpPr>
          <p:cNvPr id="8" name="Footer Placeholder 7"/>
          <p:cNvSpPr>
            <a:spLocks noGrp="1"/>
          </p:cNvSpPr>
          <p:nvPr>
            <p:ph type="ftr" sz="quarter" idx="11"/>
          </p:nvPr>
        </p:nvSpPr>
        <p:spPr>
          <a:xfrm>
            <a:off x="4165600" y="6245225"/>
            <a:ext cx="3860800" cy="476250"/>
          </a:xfrm>
          <a:prstGeom prst="rect">
            <a:avLst/>
          </a:prstGeom>
        </p:spPr>
        <p:txBody>
          <a:bodyPr/>
          <a:lstStyle>
            <a:lvl1pPr>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a:xfrm>
            <a:off x="8737600" y="6245225"/>
            <a:ext cx="2844800" cy="476250"/>
          </a:xfrm>
          <a:prstGeom prst="rect">
            <a:avLst/>
          </a:prstGeom>
        </p:spPr>
        <p:txBody>
          <a:bodyPr/>
          <a:lstStyle>
            <a:lvl1pPr>
              <a:defRPr/>
            </a:lvl1pPr>
          </a:lstStyle>
          <a:p>
            <a:fld id="{9B67930E-16E9-4ECB-8F6D-7A8A963407D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61650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6400800"/>
            <a:ext cx="12192000" cy="457200"/>
          </a:xfrm>
          <a:prstGeom prst="rect">
            <a:avLst/>
          </a:prstGeom>
          <a:solidFill>
            <a:schemeClr val="bg1"/>
          </a:solidFill>
          <a:ln w="9525">
            <a:solidFill>
              <a:srgbClr val="FF0000"/>
            </a:solidFill>
            <a:miter lim="800000"/>
            <a:headEnd/>
            <a:tailEnd/>
          </a:ln>
        </p:spPr>
        <p:txBody>
          <a:bodyPr wrap="none" lIns="68097" tIns="34058" rIns="68097" bIns="34058" anchor="ctr"/>
          <a:lstStyle/>
          <a:p>
            <a:pPr algn="ctr" defTabSz="681009">
              <a:defRPr/>
            </a:pPr>
            <a:endParaRPr lang="en-US" sz="1350" dirty="0">
              <a:solidFill>
                <a:srgbClr val="000000"/>
              </a:solidFill>
            </a:endParaRPr>
          </a:p>
        </p:txBody>
      </p:sp>
      <p:sp>
        <p:nvSpPr>
          <p:cNvPr id="1027" name="Rectangle 15"/>
          <p:cNvSpPr>
            <a:spLocks noGrp="1" noChangeArrowheads="1"/>
          </p:cNvSpPr>
          <p:nvPr>
            <p:ph type="body" idx="1"/>
          </p:nvPr>
        </p:nvSpPr>
        <p:spPr bwMode="auto">
          <a:xfrm>
            <a:off x="624417" y="1844675"/>
            <a:ext cx="10363200" cy="4387850"/>
          </a:xfrm>
          <a:prstGeom prst="rect">
            <a:avLst/>
          </a:prstGeom>
          <a:noFill/>
          <a:ln w="9525">
            <a:noFill/>
            <a:miter lim="800000"/>
            <a:headEnd/>
            <a:tailEnd/>
          </a:ln>
        </p:spPr>
        <p:txBody>
          <a:bodyPr vert="horz" wrap="square" lIns="91431" tIns="45712" rIns="91431" bIns="45712"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2" name="Group 35"/>
          <p:cNvGrpSpPr>
            <a:grpSpLocks/>
          </p:cNvGrpSpPr>
          <p:nvPr userDrawn="1"/>
        </p:nvGrpSpPr>
        <p:grpSpPr bwMode="auto">
          <a:xfrm>
            <a:off x="13" y="914400"/>
            <a:ext cx="11969751" cy="300038"/>
            <a:chOff x="0" y="576"/>
            <a:chExt cx="5655" cy="189"/>
          </a:xfrm>
          <a:solidFill>
            <a:srgbClr val="FF0000"/>
          </a:solidFill>
        </p:grpSpPr>
        <p:grpSp>
          <p:nvGrpSpPr>
            <p:cNvPr id="3" name="Group 16"/>
            <p:cNvGrpSpPr>
              <a:grpSpLocks/>
            </p:cNvGrpSpPr>
            <p:nvPr userDrawn="1"/>
          </p:nvGrpSpPr>
          <p:grpSpPr bwMode="auto">
            <a:xfrm>
              <a:off x="720" y="576"/>
              <a:ext cx="4935" cy="189"/>
              <a:chOff x="633" y="576"/>
              <a:chExt cx="4839" cy="189"/>
            </a:xfrm>
            <a:grpFill/>
          </p:grpSpPr>
          <p:grpSp>
            <p:nvGrpSpPr>
              <p:cNvPr id="4" name="Group 17"/>
              <p:cNvGrpSpPr>
                <a:grpSpLocks/>
              </p:cNvGrpSpPr>
              <p:nvPr/>
            </p:nvGrpSpPr>
            <p:grpSpPr bwMode="auto">
              <a:xfrm>
                <a:off x="5358" y="576"/>
                <a:ext cx="114" cy="189"/>
                <a:chOff x="5358" y="576"/>
                <a:chExt cx="114" cy="189"/>
              </a:xfrm>
              <a:grpFill/>
            </p:grpSpPr>
            <p:sp>
              <p:nvSpPr>
                <p:cNvPr id="1051" name="Rectangle 18"/>
                <p:cNvSpPr>
                  <a:spLocks noChangeArrowheads="1"/>
                </p:cNvSpPr>
                <p:nvPr/>
              </p:nvSpPr>
              <p:spPr bwMode="auto">
                <a:xfrm>
                  <a:off x="5447" y="576"/>
                  <a:ext cx="25" cy="189"/>
                </a:xfrm>
                <a:prstGeom prst="rect">
                  <a:avLst/>
                </a:prstGeom>
                <a:grpFill/>
                <a:ln w="9525">
                  <a:noFill/>
                  <a:miter lim="800000"/>
                  <a:headEnd/>
                  <a:tailEnd/>
                </a:ln>
              </p:spPr>
              <p:txBody>
                <a:bodyPr wrap="none" anchor="ctr"/>
                <a:lstStyle/>
                <a:p>
                  <a:pPr algn="ctr" defTabSz="681009">
                    <a:defRPr/>
                  </a:pPr>
                  <a:endParaRPr lang="en-US" sz="1350" dirty="0">
                    <a:solidFill>
                      <a:srgbClr val="000000"/>
                    </a:solidFill>
                  </a:endParaRPr>
                </a:p>
              </p:txBody>
            </p:sp>
            <p:sp>
              <p:nvSpPr>
                <p:cNvPr id="1052" name="Rectangle 19"/>
                <p:cNvSpPr>
                  <a:spLocks noChangeArrowheads="1"/>
                </p:cNvSpPr>
                <p:nvPr/>
              </p:nvSpPr>
              <p:spPr bwMode="auto">
                <a:xfrm>
                  <a:off x="5358" y="576"/>
                  <a:ext cx="55" cy="189"/>
                </a:xfrm>
                <a:prstGeom prst="rect">
                  <a:avLst/>
                </a:prstGeom>
                <a:grpFill/>
                <a:ln w="9525">
                  <a:noFill/>
                  <a:miter lim="800000"/>
                  <a:headEnd/>
                  <a:tailEnd/>
                </a:ln>
              </p:spPr>
              <p:txBody>
                <a:bodyPr wrap="none" anchor="ctr"/>
                <a:lstStyle/>
                <a:p>
                  <a:pPr algn="ctr" defTabSz="681009">
                    <a:defRPr/>
                  </a:pPr>
                  <a:endParaRPr lang="en-US" sz="1350" dirty="0">
                    <a:solidFill>
                      <a:srgbClr val="000000"/>
                    </a:solidFill>
                  </a:endParaRPr>
                </a:p>
              </p:txBody>
            </p:sp>
          </p:grpSp>
          <p:grpSp>
            <p:nvGrpSpPr>
              <p:cNvPr id="5" name="Group 20"/>
              <p:cNvGrpSpPr>
                <a:grpSpLocks/>
              </p:cNvGrpSpPr>
              <p:nvPr/>
            </p:nvGrpSpPr>
            <p:grpSpPr bwMode="auto">
              <a:xfrm>
                <a:off x="5074" y="576"/>
                <a:ext cx="242" cy="189"/>
                <a:chOff x="5074" y="576"/>
                <a:chExt cx="242" cy="189"/>
              </a:xfrm>
              <a:grpFill/>
            </p:grpSpPr>
            <p:sp>
              <p:nvSpPr>
                <p:cNvPr id="1049" name="Rectangle 21"/>
                <p:cNvSpPr>
                  <a:spLocks noChangeArrowheads="1"/>
                </p:cNvSpPr>
                <p:nvPr/>
              </p:nvSpPr>
              <p:spPr bwMode="auto">
                <a:xfrm>
                  <a:off x="5230" y="576"/>
                  <a:ext cx="86" cy="189"/>
                </a:xfrm>
                <a:prstGeom prst="rect">
                  <a:avLst/>
                </a:prstGeom>
                <a:grpFill/>
                <a:ln w="9525">
                  <a:noFill/>
                  <a:miter lim="800000"/>
                  <a:headEnd/>
                  <a:tailEnd/>
                </a:ln>
              </p:spPr>
              <p:txBody>
                <a:bodyPr wrap="none" anchor="ctr"/>
                <a:lstStyle/>
                <a:p>
                  <a:pPr algn="ctr" defTabSz="681009">
                    <a:defRPr/>
                  </a:pPr>
                  <a:endParaRPr lang="en-US" sz="1350" dirty="0">
                    <a:solidFill>
                      <a:srgbClr val="000000"/>
                    </a:solidFill>
                  </a:endParaRPr>
                </a:p>
              </p:txBody>
            </p:sp>
            <p:sp>
              <p:nvSpPr>
                <p:cNvPr id="1050" name="Rectangle 22"/>
                <p:cNvSpPr>
                  <a:spLocks noChangeArrowheads="1"/>
                </p:cNvSpPr>
                <p:nvPr/>
              </p:nvSpPr>
              <p:spPr bwMode="auto">
                <a:xfrm>
                  <a:off x="5074" y="576"/>
                  <a:ext cx="115" cy="189"/>
                </a:xfrm>
                <a:prstGeom prst="rect">
                  <a:avLst/>
                </a:prstGeom>
                <a:grpFill/>
                <a:ln w="9525">
                  <a:noFill/>
                  <a:miter lim="800000"/>
                  <a:headEnd/>
                  <a:tailEnd/>
                </a:ln>
              </p:spPr>
              <p:txBody>
                <a:bodyPr wrap="none" anchor="ctr"/>
                <a:lstStyle/>
                <a:p>
                  <a:pPr algn="ctr" defTabSz="681009">
                    <a:defRPr/>
                  </a:pPr>
                  <a:endParaRPr lang="en-US" sz="1350" dirty="0">
                    <a:solidFill>
                      <a:srgbClr val="000000"/>
                    </a:solidFill>
                  </a:endParaRPr>
                </a:p>
              </p:txBody>
            </p:sp>
          </p:grpSp>
          <p:grpSp>
            <p:nvGrpSpPr>
              <p:cNvPr id="6" name="Group 23"/>
              <p:cNvGrpSpPr>
                <a:grpSpLocks/>
              </p:cNvGrpSpPr>
              <p:nvPr/>
            </p:nvGrpSpPr>
            <p:grpSpPr bwMode="auto">
              <a:xfrm>
                <a:off x="4681" y="576"/>
                <a:ext cx="354" cy="189"/>
                <a:chOff x="4681" y="576"/>
                <a:chExt cx="354" cy="189"/>
              </a:xfrm>
              <a:grpFill/>
            </p:grpSpPr>
            <p:sp>
              <p:nvSpPr>
                <p:cNvPr id="1047" name="Rectangle 24"/>
                <p:cNvSpPr>
                  <a:spLocks noChangeArrowheads="1"/>
                </p:cNvSpPr>
                <p:nvPr/>
              </p:nvSpPr>
              <p:spPr bwMode="auto">
                <a:xfrm>
                  <a:off x="4892" y="576"/>
                  <a:ext cx="142" cy="189"/>
                </a:xfrm>
                <a:prstGeom prst="rect">
                  <a:avLst/>
                </a:prstGeom>
                <a:grpFill/>
                <a:ln w="9525">
                  <a:noFill/>
                  <a:miter lim="800000"/>
                  <a:headEnd/>
                  <a:tailEnd/>
                </a:ln>
              </p:spPr>
              <p:txBody>
                <a:bodyPr wrap="none" anchor="ctr"/>
                <a:lstStyle/>
                <a:p>
                  <a:pPr algn="ctr" defTabSz="681009">
                    <a:defRPr/>
                  </a:pPr>
                  <a:endParaRPr lang="en-US" sz="1350" dirty="0">
                    <a:solidFill>
                      <a:srgbClr val="000000"/>
                    </a:solidFill>
                  </a:endParaRPr>
                </a:p>
              </p:txBody>
            </p:sp>
            <p:sp>
              <p:nvSpPr>
                <p:cNvPr id="1048" name="Rectangle 25"/>
                <p:cNvSpPr>
                  <a:spLocks noChangeArrowheads="1"/>
                </p:cNvSpPr>
                <p:nvPr/>
              </p:nvSpPr>
              <p:spPr bwMode="auto">
                <a:xfrm>
                  <a:off x="4681" y="576"/>
                  <a:ext cx="172" cy="189"/>
                </a:xfrm>
                <a:prstGeom prst="rect">
                  <a:avLst/>
                </a:prstGeom>
                <a:grpFill/>
                <a:ln w="9525">
                  <a:noFill/>
                  <a:miter lim="800000"/>
                  <a:headEnd/>
                  <a:tailEnd/>
                </a:ln>
              </p:spPr>
              <p:txBody>
                <a:bodyPr wrap="none" anchor="ctr"/>
                <a:lstStyle/>
                <a:p>
                  <a:pPr algn="ctr" defTabSz="681009">
                    <a:defRPr/>
                  </a:pPr>
                  <a:endParaRPr lang="en-US" sz="1350" dirty="0">
                    <a:solidFill>
                      <a:srgbClr val="000000"/>
                    </a:solidFill>
                  </a:endParaRPr>
                </a:p>
              </p:txBody>
            </p:sp>
          </p:grpSp>
          <p:grpSp>
            <p:nvGrpSpPr>
              <p:cNvPr id="7" name="Group 26"/>
              <p:cNvGrpSpPr>
                <a:grpSpLocks/>
              </p:cNvGrpSpPr>
              <p:nvPr/>
            </p:nvGrpSpPr>
            <p:grpSpPr bwMode="auto">
              <a:xfrm>
                <a:off x="3549" y="576"/>
                <a:ext cx="1091" cy="189"/>
                <a:chOff x="3549" y="576"/>
                <a:chExt cx="1091" cy="189"/>
              </a:xfrm>
              <a:grpFill/>
            </p:grpSpPr>
            <p:sp>
              <p:nvSpPr>
                <p:cNvPr id="1043" name="Rectangle 27"/>
                <p:cNvSpPr>
                  <a:spLocks noChangeArrowheads="1"/>
                </p:cNvSpPr>
                <p:nvPr/>
              </p:nvSpPr>
              <p:spPr bwMode="auto">
                <a:xfrm>
                  <a:off x="3893" y="576"/>
                  <a:ext cx="227" cy="189"/>
                </a:xfrm>
                <a:prstGeom prst="rect">
                  <a:avLst/>
                </a:prstGeom>
                <a:grpFill/>
                <a:ln w="9525">
                  <a:noFill/>
                  <a:miter lim="800000"/>
                  <a:headEnd/>
                  <a:tailEnd/>
                </a:ln>
              </p:spPr>
              <p:txBody>
                <a:bodyPr wrap="none" anchor="ctr"/>
                <a:lstStyle/>
                <a:p>
                  <a:pPr algn="ctr" defTabSz="681009">
                    <a:defRPr/>
                  </a:pPr>
                  <a:endParaRPr lang="en-US" sz="1350" dirty="0">
                    <a:solidFill>
                      <a:srgbClr val="000000"/>
                    </a:solidFill>
                  </a:endParaRPr>
                </a:p>
              </p:txBody>
            </p:sp>
            <p:sp>
              <p:nvSpPr>
                <p:cNvPr id="1044" name="Rectangle 28"/>
                <p:cNvSpPr>
                  <a:spLocks noChangeArrowheads="1"/>
                </p:cNvSpPr>
                <p:nvPr/>
              </p:nvSpPr>
              <p:spPr bwMode="auto">
                <a:xfrm>
                  <a:off x="4439" y="576"/>
                  <a:ext cx="200" cy="189"/>
                </a:xfrm>
                <a:prstGeom prst="rect">
                  <a:avLst/>
                </a:prstGeom>
                <a:grpFill/>
                <a:ln w="9525">
                  <a:noFill/>
                  <a:miter lim="800000"/>
                  <a:headEnd/>
                  <a:tailEnd/>
                </a:ln>
              </p:spPr>
              <p:txBody>
                <a:bodyPr wrap="none" anchor="ctr"/>
                <a:lstStyle/>
                <a:p>
                  <a:pPr algn="ctr" defTabSz="681009">
                    <a:defRPr/>
                  </a:pPr>
                  <a:endParaRPr lang="en-US" sz="1350" dirty="0">
                    <a:solidFill>
                      <a:srgbClr val="000000"/>
                    </a:solidFill>
                  </a:endParaRPr>
                </a:p>
              </p:txBody>
            </p:sp>
            <p:sp>
              <p:nvSpPr>
                <p:cNvPr id="1045" name="Rectangle 29"/>
                <p:cNvSpPr>
                  <a:spLocks noChangeArrowheads="1"/>
                </p:cNvSpPr>
                <p:nvPr/>
              </p:nvSpPr>
              <p:spPr bwMode="auto">
                <a:xfrm>
                  <a:off x="4173" y="576"/>
                  <a:ext cx="227" cy="189"/>
                </a:xfrm>
                <a:prstGeom prst="rect">
                  <a:avLst/>
                </a:prstGeom>
                <a:grpFill/>
                <a:ln w="9525">
                  <a:noFill/>
                  <a:miter lim="800000"/>
                  <a:headEnd/>
                  <a:tailEnd/>
                </a:ln>
              </p:spPr>
              <p:txBody>
                <a:bodyPr wrap="none" anchor="ctr"/>
                <a:lstStyle/>
                <a:p>
                  <a:pPr algn="ctr" defTabSz="681009">
                    <a:defRPr/>
                  </a:pPr>
                  <a:endParaRPr lang="en-US" sz="1350" dirty="0">
                    <a:solidFill>
                      <a:srgbClr val="000000"/>
                    </a:solidFill>
                  </a:endParaRPr>
                </a:p>
              </p:txBody>
            </p:sp>
            <p:sp>
              <p:nvSpPr>
                <p:cNvPr id="1046" name="Rectangle 30"/>
                <p:cNvSpPr>
                  <a:spLocks noChangeArrowheads="1"/>
                </p:cNvSpPr>
                <p:nvPr/>
              </p:nvSpPr>
              <p:spPr bwMode="auto">
                <a:xfrm>
                  <a:off x="3549" y="576"/>
                  <a:ext cx="288" cy="189"/>
                </a:xfrm>
                <a:prstGeom prst="rect">
                  <a:avLst/>
                </a:prstGeom>
                <a:grpFill/>
                <a:ln w="9525">
                  <a:noFill/>
                  <a:miter lim="800000"/>
                  <a:headEnd/>
                  <a:tailEnd/>
                </a:ln>
              </p:spPr>
              <p:txBody>
                <a:bodyPr wrap="none" anchor="ctr"/>
                <a:lstStyle/>
                <a:p>
                  <a:pPr algn="ctr" defTabSz="681009">
                    <a:defRPr/>
                  </a:pPr>
                  <a:endParaRPr lang="en-US" sz="1350" dirty="0">
                    <a:solidFill>
                      <a:srgbClr val="000000"/>
                    </a:solidFill>
                  </a:endParaRPr>
                </a:p>
              </p:txBody>
            </p:sp>
          </p:grpSp>
          <p:grpSp>
            <p:nvGrpSpPr>
              <p:cNvPr id="8" name="Group 31"/>
              <p:cNvGrpSpPr>
                <a:grpSpLocks/>
              </p:cNvGrpSpPr>
              <p:nvPr/>
            </p:nvGrpSpPr>
            <p:grpSpPr bwMode="auto">
              <a:xfrm>
                <a:off x="633" y="576"/>
                <a:ext cx="2880" cy="189"/>
                <a:chOff x="633" y="576"/>
                <a:chExt cx="2880" cy="189"/>
              </a:xfrm>
              <a:grpFill/>
            </p:grpSpPr>
            <p:sp>
              <p:nvSpPr>
                <p:cNvPr id="1041" name="Rectangle 32"/>
                <p:cNvSpPr>
                  <a:spLocks noChangeArrowheads="1"/>
                </p:cNvSpPr>
                <p:nvPr/>
              </p:nvSpPr>
              <p:spPr bwMode="auto">
                <a:xfrm>
                  <a:off x="3196" y="576"/>
                  <a:ext cx="317" cy="189"/>
                </a:xfrm>
                <a:prstGeom prst="rect">
                  <a:avLst/>
                </a:prstGeom>
                <a:grpFill/>
                <a:ln w="9525">
                  <a:noFill/>
                  <a:miter lim="800000"/>
                  <a:headEnd/>
                  <a:tailEnd/>
                </a:ln>
              </p:spPr>
              <p:txBody>
                <a:bodyPr wrap="none" anchor="ctr"/>
                <a:lstStyle/>
                <a:p>
                  <a:pPr algn="ctr" defTabSz="681009">
                    <a:defRPr/>
                  </a:pPr>
                  <a:endParaRPr lang="en-US" sz="1350" dirty="0">
                    <a:solidFill>
                      <a:srgbClr val="000000"/>
                    </a:solidFill>
                  </a:endParaRPr>
                </a:p>
              </p:txBody>
            </p:sp>
            <p:sp>
              <p:nvSpPr>
                <p:cNvPr id="1042" name="Rectangle 33"/>
                <p:cNvSpPr>
                  <a:spLocks noChangeArrowheads="1"/>
                </p:cNvSpPr>
                <p:nvPr/>
              </p:nvSpPr>
              <p:spPr bwMode="auto">
                <a:xfrm>
                  <a:off x="633" y="576"/>
                  <a:ext cx="2525" cy="189"/>
                </a:xfrm>
                <a:prstGeom prst="rect">
                  <a:avLst/>
                </a:prstGeom>
                <a:grpFill/>
                <a:ln w="9525">
                  <a:noFill/>
                  <a:miter lim="800000"/>
                  <a:headEnd/>
                  <a:tailEnd/>
                </a:ln>
              </p:spPr>
              <p:txBody>
                <a:bodyPr wrap="none" anchor="ctr"/>
                <a:lstStyle/>
                <a:p>
                  <a:pPr algn="ctr" defTabSz="681009">
                    <a:defRPr/>
                  </a:pPr>
                  <a:endParaRPr lang="en-US" sz="1350" dirty="0">
                    <a:solidFill>
                      <a:srgbClr val="000000"/>
                    </a:solidFill>
                  </a:endParaRPr>
                </a:p>
              </p:txBody>
            </p:sp>
          </p:grpSp>
        </p:grpSp>
        <p:sp>
          <p:nvSpPr>
            <p:cNvPr id="1035" name="Rectangle 34"/>
            <p:cNvSpPr>
              <a:spLocks noChangeArrowheads="1"/>
            </p:cNvSpPr>
            <p:nvPr userDrawn="1"/>
          </p:nvSpPr>
          <p:spPr bwMode="auto">
            <a:xfrm>
              <a:off x="0" y="576"/>
              <a:ext cx="240" cy="189"/>
            </a:xfrm>
            <a:prstGeom prst="rect">
              <a:avLst/>
            </a:prstGeom>
            <a:grpFill/>
            <a:ln w="9525">
              <a:noFill/>
              <a:miter lim="800000"/>
              <a:headEnd/>
              <a:tailEnd/>
            </a:ln>
          </p:spPr>
          <p:txBody>
            <a:bodyPr wrap="none" anchor="ctr"/>
            <a:lstStyle/>
            <a:p>
              <a:pPr algn="ctr" defTabSz="681009">
                <a:defRPr/>
              </a:pPr>
              <a:endParaRPr lang="en-US" sz="1350" dirty="0">
                <a:solidFill>
                  <a:srgbClr val="000000"/>
                </a:solidFill>
              </a:endParaRPr>
            </a:p>
          </p:txBody>
        </p:sp>
      </p:grpSp>
      <p:sp>
        <p:nvSpPr>
          <p:cNvPr id="1029" name="Rectangle 39"/>
          <p:cNvSpPr>
            <a:spLocks noGrp="1" noChangeArrowheads="1"/>
          </p:cNvSpPr>
          <p:nvPr>
            <p:ph type="title"/>
          </p:nvPr>
        </p:nvSpPr>
        <p:spPr bwMode="auto">
          <a:xfrm>
            <a:off x="1828800" y="228600"/>
            <a:ext cx="8940800" cy="685800"/>
          </a:xfrm>
          <a:prstGeom prst="rect">
            <a:avLst/>
          </a:prstGeom>
          <a:noFill/>
          <a:ln w="9525">
            <a:noFill/>
            <a:miter lim="800000"/>
            <a:headEnd/>
            <a:tailEnd/>
          </a:ln>
        </p:spPr>
        <p:txBody>
          <a:bodyPr vert="horz" wrap="square" lIns="91431" tIns="45712" rIns="91431" bIns="45712" numCol="1" anchor="ctr" anchorCtr="0" compatLnSpc="1">
            <a:prstTxWarp prst="textNoShape">
              <a:avLst/>
            </a:prstTxWarp>
            <a:normAutofit/>
          </a:bodyPr>
          <a:lstStyle/>
          <a:p>
            <a:pPr lvl="0"/>
            <a:r>
              <a:rPr lang="en-US" dirty="0" smtClean="0"/>
              <a:t>Click to edit Master title style</a:t>
            </a:r>
          </a:p>
        </p:txBody>
      </p:sp>
      <p:sp>
        <p:nvSpPr>
          <p:cNvPr id="1031" name="Rectangle 12"/>
          <p:cNvSpPr>
            <a:spLocks noChangeArrowheads="1"/>
          </p:cNvSpPr>
          <p:nvPr userDrawn="1"/>
        </p:nvSpPr>
        <p:spPr bwMode="auto">
          <a:xfrm>
            <a:off x="6096000" y="6489700"/>
            <a:ext cx="711200" cy="292100"/>
          </a:xfrm>
          <a:prstGeom prst="rect">
            <a:avLst/>
          </a:prstGeom>
          <a:noFill/>
          <a:ln w="9525">
            <a:solidFill>
              <a:schemeClr val="tx1"/>
            </a:solidFill>
            <a:miter lim="800000"/>
            <a:headEnd/>
            <a:tailEnd/>
          </a:ln>
        </p:spPr>
        <p:txBody>
          <a:bodyPr lIns="0" tIns="0" rIns="0" bIns="0" anchor="ctr" anchorCtr="1"/>
          <a:lstStyle/>
          <a:p>
            <a:pPr algn="r" defTabSz="681009">
              <a:defRPr/>
            </a:pPr>
            <a:r>
              <a:rPr lang="en-US" sz="750" i="1" dirty="0">
                <a:solidFill>
                  <a:srgbClr val="000000"/>
                </a:solidFill>
              </a:rPr>
              <a:t>Slide </a:t>
            </a:r>
            <a:fld id="{B700EAD9-60C5-4D6F-83C3-20D6C9BE6457}" type="slidenum">
              <a:rPr lang="en-US" sz="750" i="1">
                <a:solidFill>
                  <a:srgbClr val="000000"/>
                </a:solidFill>
              </a:rPr>
              <a:pPr algn="r" defTabSz="681009">
                <a:defRPr/>
              </a:pPr>
              <a:t>‹#›</a:t>
            </a:fld>
            <a:endParaRPr lang="en-US" sz="750" i="1" dirty="0">
              <a:solidFill>
                <a:srgbClr val="000000"/>
              </a:solidFill>
            </a:endParaRPr>
          </a:p>
        </p:txBody>
      </p:sp>
      <p:sp>
        <p:nvSpPr>
          <p:cNvPr id="1032" name="Picture 48" descr="MCAS Miramar Logo"/>
          <p:cNvSpPr>
            <a:spLocks noChangeAspect="1" noChangeArrowheads="1"/>
          </p:cNvSpPr>
          <p:nvPr userDrawn="1"/>
        </p:nvSpPr>
        <p:spPr bwMode="auto">
          <a:xfrm>
            <a:off x="239191" y="11"/>
            <a:ext cx="1392767" cy="1196975"/>
          </a:xfrm>
          <a:prstGeom prst="rect">
            <a:avLst/>
          </a:prstGeom>
          <a:noFill/>
          <a:ln w="9525">
            <a:noFill/>
            <a:miter lim="800000"/>
            <a:headEnd/>
            <a:tailEnd/>
          </a:ln>
        </p:spPr>
        <p:txBody>
          <a:bodyPr lIns="68097" tIns="34058" rIns="68097" bIns="34058"/>
          <a:lstStyle/>
          <a:p>
            <a:pPr defTabSz="681009">
              <a:defRPr/>
            </a:pPr>
            <a:endParaRPr lang="en-US" sz="1350" dirty="0">
              <a:solidFill>
                <a:srgbClr val="000000"/>
              </a:solidFill>
            </a:endParaRPr>
          </a:p>
        </p:txBody>
      </p:sp>
      <p:pic>
        <p:nvPicPr>
          <p:cNvPr id="1033" name="Picture 9" descr="MCAS Miramar Logo"/>
          <p:cNvPicPr>
            <a:picLocks noChangeAspect="1" noChangeArrowheads="1"/>
          </p:cNvPicPr>
          <p:nvPr userDrawn="1"/>
        </p:nvPicPr>
        <p:blipFill>
          <a:blip r:embed="rId8" cstate="print">
            <a:clrChange>
              <a:clrFrom>
                <a:srgbClr val="FFFFFF"/>
              </a:clrFrom>
              <a:clrTo>
                <a:srgbClr val="FFFFFF">
                  <a:alpha val="0"/>
                </a:srgbClr>
              </a:clrTo>
            </a:clrChange>
          </a:blip>
          <a:srcRect/>
          <a:stretch>
            <a:fillRect/>
          </a:stretch>
        </p:blipFill>
        <p:spPr bwMode="auto">
          <a:xfrm>
            <a:off x="239184" y="188913"/>
            <a:ext cx="1524000" cy="1028700"/>
          </a:xfrm>
          <a:prstGeom prst="rect">
            <a:avLst/>
          </a:prstGeom>
          <a:noFill/>
          <a:ln w="9525">
            <a:noFill/>
            <a:miter lim="800000"/>
            <a:headEnd/>
            <a:tailEnd/>
          </a:ln>
        </p:spPr>
      </p:pic>
    </p:spTree>
    <p:extLst>
      <p:ext uri="{BB962C8B-B14F-4D97-AF65-F5344CB8AC3E}">
        <p14:creationId xmlns:p14="http://schemas.microsoft.com/office/powerpoint/2010/main" val="2335367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90" r:id="rId6"/>
  </p:sldLayoutIdLst>
  <p:timing>
    <p:tnLst>
      <p:par>
        <p:cTn id="1" dur="indefinite" restart="never" nodeType="tmRoot"/>
      </p:par>
    </p:tnLst>
  </p:timing>
  <p:hf hdr="0"/>
  <p:txStyles>
    <p:titleStyle>
      <a:lvl1pPr algn="ctr" rtl="0" eaLnBrk="0" fontAlgn="base" hangingPunct="0">
        <a:spcBef>
          <a:spcPct val="0"/>
        </a:spcBef>
        <a:spcAft>
          <a:spcPct val="0"/>
        </a:spcAft>
        <a:defRPr sz="3600" b="1" i="1">
          <a:solidFill>
            <a:schemeClr val="tx2"/>
          </a:solidFill>
          <a:latin typeface="+mj-lt"/>
          <a:ea typeface="+mj-ea"/>
          <a:cs typeface="+mj-cs"/>
        </a:defRPr>
      </a:lvl1pPr>
      <a:lvl2pPr algn="ctr" rtl="0" eaLnBrk="0" fontAlgn="base" hangingPunct="0">
        <a:spcBef>
          <a:spcPct val="0"/>
        </a:spcBef>
        <a:spcAft>
          <a:spcPct val="0"/>
        </a:spcAft>
        <a:defRPr sz="2700" b="1" i="1">
          <a:solidFill>
            <a:schemeClr val="tx2"/>
          </a:solidFill>
          <a:latin typeface="Arial" charset="0"/>
        </a:defRPr>
      </a:lvl2pPr>
      <a:lvl3pPr algn="ctr" rtl="0" eaLnBrk="0" fontAlgn="base" hangingPunct="0">
        <a:spcBef>
          <a:spcPct val="0"/>
        </a:spcBef>
        <a:spcAft>
          <a:spcPct val="0"/>
        </a:spcAft>
        <a:defRPr sz="2700" b="1" i="1">
          <a:solidFill>
            <a:schemeClr val="tx2"/>
          </a:solidFill>
          <a:latin typeface="Arial" charset="0"/>
        </a:defRPr>
      </a:lvl3pPr>
      <a:lvl4pPr algn="ctr" rtl="0" eaLnBrk="0" fontAlgn="base" hangingPunct="0">
        <a:spcBef>
          <a:spcPct val="0"/>
        </a:spcBef>
        <a:spcAft>
          <a:spcPct val="0"/>
        </a:spcAft>
        <a:defRPr sz="2700" b="1" i="1">
          <a:solidFill>
            <a:schemeClr val="tx2"/>
          </a:solidFill>
          <a:latin typeface="Arial" charset="0"/>
        </a:defRPr>
      </a:lvl4pPr>
      <a:lvl5pPr algn="ctr" rtl="0" eaLnBrk="0" fontAlgn="base" hangingPunct="0">
        <a:spcBef>
          <a:spcPct val="0"/>
        </a:spcBef>
        <a:spcAft>
          <a:spcPct val="0"/>
        </a:spcAft>
        <a:defRPr sz="2700" b="1" i="1">
          <a:solidFill>
            <a:schemeClr val="tx2"/>
          </a:solidFill>
          <a:latin typeface="Arial" charset="0"/>
        </a:defRPr>
      </a:lvl5pPr>
      <a:lvl6pPr marL="340505" algn="ctr" rtl="0" fontAlgn="base">
        <a:spcBef>
          <a:spcPct val="0"/>
        </a:spcBef>
        <a:spcAft>
          <a:spcPct val="0"/>
        </a:spcAft>
        <a:defRPr sz="2700" b="1" i="1">
          <a:solidFill>
            <a:schemeClr val="tx2"/>
          </a:solidFill>
          <a:latin typeface="Arial" charset="0"/>
        </a:defRPr>
      </a:lvl6pPr>
      <a:lvl7pPr marL="681009" algn="ctr" rtl="0" fontAlgn="base">
        <a:spcBef>
          <a:spcPct val="0"/>
        </a:spcBef>
        <a:spcAft>
          <a:spcPct val="0"/>
        </a:spcAft>
        <a:defRPr sz="2700" b="1" i="1">
          <a:solidFill>
            <a:schemeClr val="tx2"/>
          </a:solidFill>
          <a:latin typeface="Arial" charset="0"/>
        </a:defRPr>
      </a:lvl7pPr>
      <a:lvl8pPr marL="1021514" algn="ctr" rtl="0" fontAlgn="base">
        <a:spcBef>
          <a:spcPct val="0"/>
        </a:spcBef>
        <a:spcAft>
          <a:spcPct val="0"/>
        </a:spcAft>
        <a:defRPr sz="2700" b="1" i="1">
          <a:solidFill>
            <a:schemeClr val="tx2"/>
          </a:solidFill>
          <a:latin typeface="Arial" charset="0"/>
        </a:defRPr>
      </a:lvl8pPr>
      <a:lvl9pPr marL="1362021" algn="ctr" rtl="0" fontAlgn="base">
        <a:spcBef>
          <a:spcPct val="0"/>
        </a:spcBef>
        <a:spcAft>
          <a:spcPct val="0"/>
        </a:spcAft>
        <a:defRPr sz="2700" b="1" i="1">
          <a:solidFill>
            <a:schemeClr val="tx2"/>
          </a:solidFill>
          <a:latin typeface="Arial" charset="0"/>
        </a:defRPr>
      </a:lvl9pPr>
    </p:titleStyle>
    <p:bodyStyle>
      <a:lvl1pPr marL="255383" indent="-255383" algn="l" rtl="0" eaLnBrk="0" fontAlgn="base" hangingPunct="0">
        <a:spcBef>
          <a:spcPct val="20000"/>
        </a:spcBef>
        <a:spcAft>
          <a:spcPct val="0"/>
        </a:spcAft>
        <a:buClr>
          <a:schemeClr val="tx1"/>
        </a:buClr>
        <a:buSzPct val="75000"/>
        <a:buFont typeface="Wingdings" pitchFamily="2" charset="2"/>
        <a:buChar char="n"/>
        <a:defRPr sz="2800" b="0">
          <a:solidFill>
            <a:schemeClr val="tx1"/>
          </a:solidFill>
          <a:latin typeface="+mn-lt"/>
          <a:ea typeface="+mn-ea"/>
          <a:cs typeface="+mn-cs"/>
        </a:defRPr>
      </a:lvl1pPr>
      <a:lvl2pPr marL="553323" indent="-212817" algn="l" rtl="0" eaLnBrk="0" fontAlgn="base" hangingPunct="0">
        <a:spcBef>
          <a:spcPct val="20000"/>
        </a:spcBef>
        <a:spcAft>
          <a:spcPct val="0"/>
        </a:spcAft>
        <a:buClr>
          <a:schemeClr val="tx1"/>
        </a:buClr>
        <a:buSzPct val="75000"/>
        <a:buFont typeface="Wingdings" pitchFamily="2" charset="2"/>
        <a:buChar char="ã"/>
        <a:defRPr sz="2600" b="0">
          <a:solidFill>
            <a:schemeClr val="tx1"/>
          </a:solidFill>
          <a:latin typeface="+mn-lt"/>
        </a:defRPr>
      </a:lvl2pPr>
      <a:lvl3pPr marL="851264" indent="-170249" algn="l" rtl="0" eaLnBrk="0" fontAlgn="base" hangingPunct="0">
        <a:spcBef>
          <a:spcPct val="20000"/>
        </a:spcBef>
        <a:spcAft>
          <a:spcPct val="0"/>
        </a:spcAft>
        <a:buClr>
          <a:schemeClr val="tx1"/>
        </a:buClr>
        <a:buSzPct val="75000"/>
        <a:buFont typeface="Wingdings 2" pitchFamily="18" charset="2"/>
        <a:buChar char="Â"/>
        <a:defRPr sz="2400" b="0">
          <a:solidFill>
            <a:schemeClr val="tx1"/>
          </a:solidFill>
          <a:latin typeface="+mn-lt"/>
        </a:defRPr>
      </a:lvl3pPr>
      <a:lvl4pPr marL="1191767" indent="-170249" algn="l" rtl="0" eaLnBrk="0" fontAlgn="base" hangingPunct="0">
        <a:spcBef>
          <a:spcPct val="20000"/>
        </a:spcBef>
        <a:spcAft>
          <a:spcPct val="0"/>
        </a:spcAft>
        <a:buClr>
          <a:schemeClr val="tx1"/>
        </a:buClr>
        <a:buSzPct val="75000"/>
        <a:buFont typeface="Wingdings" pitchFamily="2" charset="2"/>
        <a:buChar char="u"/>
        <a:defRPr sz="2200" b="0">
          <a:solidFill>
            <a:schemeClr val="tx1"/>
          </a:solidFill>
          <a:latin typeface="+mn-lt"/>
        </a:defRPr>
      </a:lvl4pPr>
      <a:lvl5pPr marL="1532273" indent="-170249" algn="l" rtl="0" eaLnBrk="0" fontAlgn="base" hangingPunct="0">
        <a:spcBef>
          <a:spcPct val="20000"/>
        </a:spcBef>
        <a:spcAft>
          <a:spcPct val="0"/>
        </a:spcAft>
        <a:buClr>
          <a:schemeClr val="tx1"/>
        </a:buClr>
        <a:buSzPct val="75000"/>
        <a:buFont typeface="Wingdings" pitchFamily="2" charset="2"/>
        <a:buChar char="W"/>
        <a:defRPr sz="2200" b="0">
          <a:solidFill>
            <a:schemeClr val="tx1"/>
          </a:solidFill>
          <a:latin typeface="+mn-lt"/>
        </a:defRPr>
      </a:lvl5pPr>
      <a:lvl6pPr marL="1872779" indent="-170249" algn="l" rtl="0" fontAlgn="base">
        <a:spcBef>
          <a:spcPct val="20000"/>
        </a:spcBef>
        <a:spcAft>
          <a:spcPct val="0"/>
        </a:spcAft>
        <a:buClr>
          <a:schemeClr val="tx1"/>
        </a:buClr>
        <a:buSzPct val="75000"/>
        <a:buFont typeface="Wingdings" pitchFamily="2" charset="2"/>
        <a:buChar char="W"/>
        <a:defRPr b="1">
          <a:solidFill>
            <a:schemeClr val="tx1"/>
          </a:solidFill>
          <a:latin typeface="+mn-lt"/>
        </a:defRPr>
      </a:lvl6pPr>
      <a:lvl7pPr marL="2213284" indent="-170249" algn="l" rtl="0" fontAlgn="base">
        <a:spcBef>
          <a:spcPct val="20000"/>
        </a:spcBef>
        <a:spcAft>
          <a:spcPct val="0"/>
        </a:spcAft>
        <a:buClr>
          <a:schemeClr val="tx1"/>
        </a:buClr>
        <a:buSzPct val="75000"/>
        <a:buFont typeface="Wingdings" pitchFamily="2" charset="2"/>
        <a:buChar char="W"/>
        <a:defRPr b="1">
          <a:solidFill>
            <a:schemeClr val="tx1"/>
          </a:solidFill>
          <a:latin typeface="+mn-lt"/>
        </a:defRPr>
      </a:lvl7pPr>
      <a:lvl8pPr marL="2553788" indent="-170249" algn="l" rtl="0" fontAlgn="base">
        <a:spcBef>
          <a:spcPct val="20000"/>
        </a:spcBef>
        <a:spcAft>
          <a:spcPct val="0"/>
        </a:spcAft>
        <a:buClr>
          <a:schemeClr val="tx1"/>
        </a:buClr>
        <a:buSzPct val="75000"/>
        <a:buFont typeface="Wingdings" pitchFamily="2" charset="2"/>
        <a:buChar char="W"/>
        <a:defRPr b="1">
          <a:solidFill>
            <a:schemeClr val="tx1"/>
          </a:solidFill>
          <a:latin typeface="+mn-lt"/>
        </a:defRPr>
      </a:lvl8pPr>
      <a:lvl9pPr marL="2894293" indent="-170249" algn="l" rtl="0" fontAlgn="base">
        <a:spcBef>
          <a:spcPct val="20000"/>
        </a:spcBef>
        <a:spcAft>
          <a:spcPct val="0"/>
        </a:spcAft>
        <a:buClr>
          <a:schemeClr val="tx1"/>
        </a:buClr>
        <a:buSzPct val="75000"/>
        <a:buFont typeface="Wingdings" pitchFamily="2" charset="2"/>
        <a:buChar char="W"/>
        <a:defRPr b="1">
          <a:solidFill>
            <a:schemeClr val="tx1"/>
          </a:solidFill>
          <a:latin typeface="+mn-lt"/>
        </a:defRPr>
      </a:lvl9pPr>
    </p:bodyStyle>
    <p:otherStyle>
      <a:defPPr>
        <a:defRPr lang="en-US"/>
      </a:defPPr>
      <a:lvl1pPr marL="0" algn="l" defTabSz="681009" rtl="0" eaLnBrk="1" latinLnBrk="0" hangingPunct="1">
        <a:defRPr sz="1350" kern="1200">
          <a:solidFill>
            <a:schemeClr val="tx1"/>
          </a:solidFill>
          <a:latin typeface="+mn-lt"/>
          <a:ea typeface="+mn-ea"/>
          <a:cs typeface="+mn-cs"/>
        </a:defRPr>
      </a:lvl1pPr>
      <a:lvl2pPr marL="340505" algn="l" defTabSz="681009" rtl="0" eaLnBrk="1" latinLnBrk="0" hangingPunct="1">
        <a:defRPr sz="1350" kern="1200">
          <a:solidFill>
            <a:schemeClr val="tx1"/>
          </a:solidFill>
          <a:latin typeface="+mn-lt"/>
          <a:ea typeface="+mn-ea"/>
          <a:cs typeface="+mn-cs"/>
        </a:defRPr>
      </a:lvl2pPr>
      <a:lvl3pPr marL="681009" algn="l" defTabSz="681009" rtl="0" eaLnBrk="1" latinLnBrk="0" hangingPunct="1">
        <a:defRPr sz="1350" kern="1200">
          <a:solidFill>
            <a:schemeClr val="tx1"/>
          </a:solidFill>
          <a:latin typeface="+mn-lt"/>
          <a:ea typeface="+mn-ea"/>
          <a:cs typeface="+mn-cs"/>
        </a:defRPr>
      </a:lvl3pPr>
      <a:lvl4pPr marL="1021514" algn="l" defTabSz="681009" rtl="0" eaLnBrk="1" latinLnBrk="0" hangingPunct="1">
        <a:defRPr sz="1350" kern="1200">
          <a:solidFill>
            <a:schemeClr val="tx1"/>
          </a:solidFill>
          <a:latin typeface="+mn-lt"/>
          <a:ea typeface="+mn-ea"/>
          <a:cs typeface="+mn-cs"/>
        </a:defRPr>
      </a:lvl4pPr>
      <a:lvl5pPr marL="1362021" algn="l" defTabSz="681009" rtl="0" eaLnBrk="1" latinLnBrk="0" hangingPunct="1">
        <a:defRPr sz="1350" kern="1200">
          <a:solidFill>
            <a:schemeClr val="tx1"/>
          </a:solidFill>
          <a:latin typeface="+mn-lt"/>
          <a:ea typeface="+mn-ea"/>
          <a:cs typeface="+mn-cs"/>
        </a:defRPr>
      </a:lvl5pPr>
      <a:lvl6pPr marL="1702526" algn="l" defTabSz="681009" rtl="0" eaLnBrk="1" latinLnBrk="0" hangingPunct="1">
        <a:defRPr sz="1350" kern="1200">
          <a:solidFill>
            <a:schemeClr val="tx1"/>
          </a:solidFill>
          <a:latin typeface="+mn-lt"/>
          <a:ea typeface="+mn-ea"/>
          <a:cs typeface="+mn-cs"/>
        </a:defRPr>
      </a:lvl6pPr>
      <a:lvl7pPr marL="2043031" algn="l" defTabSz="681009" rtl="0" eaLnBrk="1" latinLnBrk="0" hangingPunct="1">
        <a:defRPr sz="1350" kern="1200">
          <a:solidFill>
            <a:schemeClr val="tx1"/>
          </a:solidFill>
          <a:latin typeface="+mn-lt"/>
          <a:ea typeface="+mn-ea"/>
          <a:cs typeface="+mn-cs"/>
        </a:defRPr>
      </a:lvl7pPr>
      <a:lvl8pPr marL="2383535" algn="l" defTabSz="681009" rtl="0" eaLnBrk="1" latinLnBrk="0" hangingPunct="1">
        <a:defRPr sz="1350" kern="1200">
          <a:solidFill>
            <a:schemeClr val="tx1"/>
          </a:solidFill>
          <a:latin typeface="+mn-lt"/>
          <a:ea typeface="+mn-ea"/>
          <a:cs typeface="+mn-cs"/>
        </a:defRPr>
      </a:lvl8pPr>
      <a:lvl9pPr marL="2724039" algn="l" defTabSz="68100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jpeg"/><Relationship Id="rId7"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www.google.com/imgres?imgurl=http://www.electrical-contractor.net/Forum/Images/pluginplug.jpg&amp;imgrefurl=http://www.electrical-contractor.net/forums/ubbthreads.php/topics/108823/Daisy_Chaining.html&amp;usg=__1Jd4GQ8Ae95wC3XU-KpgbC1C9q4=&amp;h=368&amp;w=482&amp;sz=42&amp;hl=en&amp;start=6&amp;sig2=owc4SNvGL7T1-UdLN6VB_A&amp;zoom=1&amp;tbnid=-Oy14P7Y4O1SOM:&amp;tbnh=98&amp;tbnw=129&amp;ei=QgOfT-XILMfhiALw5Zhk&amp;prev=/search?q=daisy+chain+power+strips&amp;hl=en&amp;gbv=2&amp;tbm=isch&amp;itbs=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images.search.yahoo.com/search/images/view?back=http://images.search.yahoo.com/search/images?p=electricians+LOTO&amp;ei=UTF-8&amp;fr=yfp-t-501&amp;x=wrt&amp;js=1&amp;ni=21&amp;w=250&amp;h=188&amp;imgurl=www.stevenspublishing.com/stevens/OHSPub.Nsf/f4ba66bad665a1098625670c00725833/8DD96CF0E01D81C7862570A500507D15/$file/o115LOTO1.jpg&amp;rurl=http://www.stevenspublishing.com/stevens/OHSPub.Nsf/f4ba66bad665a1098625670c00725833/8dd96cf0e01d81c7862570a500507d15?OpenDocument&amp;size=7.4kB&amp;name=o115LOTO1.jpg&amp;p=electricians+LOTO&amp;type=jpeg&amp;no=1&amp;tt=1&amp;oid=e1a351949c0b6020&amp;ei=UTF-8" TargetMode="Externa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1.gif"/><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openxmlformats.org/officeDocument/2006/relationships/image" Target="../media/image55.jpeg"/><Relationship Id="rId12"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http://www.mountainsanatorium.net/sluttelshole.jpg" TargetMode="External"/><Relationship Id="rId5" Type="http://schemas.openxmlformats.org/officeDocument/2006/relationships/image" Target="../media/image53.jpeg"/><Relationship Id="rId10" Type="http://schemas.openxmlformats.org/officeDocument/2006/relationships/image" Target="../media/image57.jpeg"/><Relationship Id="rId4" Type="http://schemas.openxmlformats.org/officeDocument/2006/relationships/hyperlink" Target="http://www.sewerhistory.org/images/mi/mid/mid_spdwy09.jpg" TargetMode="External"/><Relationship Id="rId9" Type="http://schemas.openxmlformats.org/officeDocument/2006/relationships/image" Target="http://www.sanitred.com/Manhole%20Sealing/MANHOL14.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jpeg"/><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74.png"/><Relationship Id="rId2" Type="http://schemas.openxmlformats.org/officeDocument/2006/relationships/slideLayout" Target="../slideLayouts/slideLayout2.xml"/><Relationship Id="rId16" Type="http://schemas.openxmlformats.org/officeDocument/2006/relationships/image" Target="../media/image78.jpg"/><Relationship Id="rId1" Type="http://schemas.openxmlformats.org/officeDocument/2006/relationships/vmlDrawing" Target="../drawings/vmlDrawing2.vml"/><Relationship Id="rId6" Type="http://schemas.openxmlformats.org/officeDocument/2006/relationships/image" Target="../media/image71.png"/><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image" Target="../media/image77.jpeg"/><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oleObject" Target="../embeddings/oleObject5.bin"/><Relationship Id="rId1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540000" y="2406701"/>
            <a:ext cx="8737600" cy="2456244"/>
          </a:xfrm>
        </p:spPr>
        <p:txBody>
          <a:bodyPr>
            <a:normAutofit fontScale="90000"/>
          </a:bodyPr>
          <a:lstStyle/>
          <a:p>
            <a:r>
              <a:rPr lang="en-US" sz="8000" dirty="0"/>
              <a:t>WELCOME TO MCAS MIRAMAR!</a:t>
            </a:r>
            <a:r>
              <a:rPr lang="en-US" dirty="0"/>
              <a:t/>
            </a:r>
            <a:br>
              <a:rPr lang="en-US" dirty="0"/>
            </a:br>
            <a:endParaRPr lang="en-US" dirty="0"/>
          </a:p>
        </p:txBody>
      </p:sp>
      <p:sp>
        <p:nvSpPr>
          <p:cNvPr id="5" name="Content Placeholder 4"/>
          <p:cNvSpPr>
            <a:spLocks noGrp="1"/>
          </p:cNvSpPr>
          <p:nvPr>
            <p:ph type="subTitle" idx="1"/>
          </p:nvPr>
        </p:nvSpPr>
        <p:spPr/>
        <p:txBody>
          <a:bodyPr>
            <a:normAutofit/>
          </a:bodyPr>
          <a:lstStyle/>
          <a:p>
            <a:r>
              <a:rPr lang="en-US" dirty="0" smtClean="0"/>
              <a:t>MCAS Miramar Safety Department</a:t>
            </a:r>
            <a:endParaRPr lang="en-US" dirty="0"/>
          </a:p>
        </p:txBody>
      </p:sp>
    </p:spTree>
    <p:extLst>
      <p:ext uri="{BB962C8B-B14F-4D97-AF65-F5344CB8AC3E}">
        <p14:creationId xmlns:p14="http://schemas.microsoft.com/office/powerpoint/2010/main" val="984932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E180D4A7-C9FB-4DFB-919C-405C955672EB}">
      <p14:showEvtLst xmlns:p14="http://schemas.microsoft.com/office/powerpoint/2010/main">
        <p14:playEvt time="210" objId="2"/>
        <p14:pauseEvt time="2508" objId="2"/>
        <p14:seekEvt time="2508" objId="2" seek="2261"/>
        <p14:resumeEvt time="2709" objId="2"/>
        <p14:stopEvt time="9035"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489" y="1627681"/>
            <a:ext cx="6048017" cy="4306394"/>
          </a:xfrm>
          <a:prstGeom prst="rect">
            <a:avLst/>
          </a:prstGeom>
        </p:spPr>
      </p:pic>
      <p:sp>
        <p:nvSpPr>
          <p:cNvPr id="7" name="Title 6"/>
          <p:cNvSpPr>
            <a:spLocks noGrp="1"/>
          </p:cNvSpPr>
          <p:nvPr>
            <p:ph type="title"/>
          </p:nvPr>
        </p:nvSpPr>
        <p:spPr>
          <a:xfrm>
            <a:off x="595121" y="1746504"/>
            <a:ext cx="4600955" cy="1371600"/>
          </a:xfrm>
        </p:spPr>
        <p:txBody>
          <a:bodyPr>
            <a:normAutofit/>
          </a:bodyPr>
          <a:lstStyle/>
          <a:p>
            <a:r>
              <a:rPr lang="en-US" sz="2800" dirty="0"/>
              <a:t>Interstate 15 </a:t>
            </a:r>
            <a:r>
              <a:rPr lang="en-US" sz="2800" dirty="0" smtClean="0"/>
              <a:t/>
            </a:r>
            <a:br>
              <a:rPr lang="en-US" sz="2800" dirty="0" smtClean="0"/>
            </a:br>
            <a:r>
              <a:rPr lang="en-US" sz="2800" dirty="0" smtClean="0"/>
              <a:t>(</a:t>
            </a:r>
            <a:r>
              <a:rPr lang="en-US" sz="2800" dirty="0"/>
              <a:t>Miramar Way to Scripps Poway Parkway) </a:t>
            </a:r>
            <a:endParaRPr lang="en-US" dirty="0"/>
          </a:p>
        </p:txBody>
      </p:sp>
      <p:sp>
        <p:nvSpPr>
          <p:cNvPr id="8" name="Content Placeholder 7"/>
          <p:cNvSpPr>
            <a:spLocks noGrp="1"/>
          </p:cNvSpPr>
          <p:nvPr>
            <p:ph idx="1"/>
          </p:nvPr>
        </p:nvSpPr>
        <p:spPr>
          <a:xfrm>
            <a:off x="928116" y="3450059"/>
            <a:ext cx="3934967" cy="2858872"/>
          </a:xfrm>
        </p:spPr>
        <p:txBody>
          <a:bodyPr>
            <a:normAutofit fontScale="77500" lnSpcReduction="20000"/>
          </a:bodyPr>
          <a:lstStyle/>
          <a:p>
            <a:pPr marL="0" indent="0">
              <a:buNone/>
            </a:pPr>
            <a:r>
              <a:rPr lang="en-US" sz="2300" dirty="0">
                <a:latin typeface="+mj-lt"/>
              </a:rPr>
              <a:t>The five-mile stretch on Interstate 15 from Miramar Way to Scripps Poway Parkway is reportedly the deadliest parkway in San Diego County. Fatalities are high </a:t>
            </a:r>
            <a:r>
              <a:rPr lang="en-US" sz="2300" dirty="0" smtClean="0">
                <a:latin typeface="+mj-lt"/>
              </a:rPr>
              <a:t>due </a:t>
            </a:r>
            <a:r>
              <a:rPr lang="en-US" sz="2300" dirty="0">
                <a:latin typeface="+mj-lt"/>
              </a:rPr>
              <a:t>to speed, lot’s of traffic, large amount of alcohol-related traffic stops. </a:t>
            </a:r>
            <a:r>
              <a:rPr lang="en-US" sz="2300" dirty="0" smtClean="0">
                <a:latin typeface="+mj-lt"/>
              </a:rPr>
              <a:t> When </a:t>
            </a:r>
            <a:r>
              <a:rPr lang="en-US" sz="2300" dirty="0">
                <a:latin typeface="+mj-lt"/>
              </a:rPr>
              <a:t>alcohol is involved in an accident, it’s often a lot worse. </a:t>
            </a:r>
            <a:r>
              <a:rPr lang="en-US" sz="2300" dirty="0" smtClean="0">
                <a:latin typeface="+mj-lt"/>
              </a:rPr>
              <a:t> Alcohol </a:t>
            </a:r>
            <a:r>
              <a:rPr lang="en-US" sz="2300" dirty="0">
                <a:latin typeface="+mj-lt"/>
              </a:rPr>
              <a:t>impairs a driver’s ability to make good decisions. </a:t>
            </a:r>
          </a:p>
          <a:p>
            <a:endParaRPr lang="en-US" dirty="0"/>
          </a:p>
        </p:txBody>
      </p:sp>
      <p:sp>
        <p:nvSpPr>
          <p:cNvPr id="5" name="Title 1"/>
          <p:cNvSpPr txBox="1">
            <a:spLocks/>
          </p:cNvSpPr>
          <p:nvPr/>
        </p:nvSpPr>
        <p:spPr bwMode="auto">
          <a:xfrm>
            <a:off x="1792224" y="226501"/>
            <a:ext cx="8940800" cy="6858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3000" b="1" i="1">
                <a:solidFill>
                  <a:schemeClr val="tx2"/>
                </a:solidFill>
                <a:latin typeface="Tahoma" pitchFamily="34" charset="0"/>
                <a:ea typeface="+mj-ea"/>
                <a:cs typeface="Tahoma" pitchFamily="34" charset="0"/>
              </a:defRPr>
            </a:lvl1pPr>
            <a:lvl2pPr algn="ctr" rtl="0" eaLnBrk="0" fontAlgn="base" hangingPunct="0">
              <a:spcBef>
                <a:spcPct val="0"/>
              </a:spcBef>
              <a:spcAft>
                <a:spcPct val="0"/>
              </a:spcAft>
              <a:defRPr sz="2700" b="1" i="1">
                <a:solidFill>
                  <a:schemeClr val="tx2"/>
                </a:solidFill>
                <a:latin typeface="Arial" charset="0"/>
              </a:defRPr>
            </a:lvl2pPr>
            <a:lvl3pPr algn="ctr" rtl="0" eaLnBrk="0" fontAlgn="base" hangingPunct="0">
              <a:spcBef>
                <a:spcPct val="0"/>
              </a:spcBef>
              <a:spcAft>
                <a:spcPct val="0"/>
              </a:spcAft>
              <a:defRPr sz="2700" b="1" i="1">
                <a:solidFill>
                  <a:schemeClr val="tx2"/>
                </a:solidFill>
                <a:latin typeface="Arial" charset="0"/>
              </a:defRPr>
            </a:lvl3pPr>
            <a:lvl4pPr algn="ctr" rtl="0" eaLnBrk="0" fontAlgn="base" hangingPunct="0">
              <a:spcBef>
                <a:spcPct val="0"/>
              </a:spcBef>
              <a:spcAft>
                <a:spcPct val="0"/>
              </a:spcAft>
              <a:defRPr sz="2700" b="1" i="1">
                <a:solidFill>
                  <a:schemeClr val="tx2"/>
                </a:solidFill>
                <a:latin typeface="Arial" charset="0"/>
              </a:defRPr>
            </a:lvl4pPr>
            <a:lvl5pPr algn="ctr" rtl="0" eaLnBrk="0" fontAlgn="base" hangingPunct="0">
              <a:spcBef>
                <a:spcPct val="0"/>
              </a:spcBef>
              <a:spcAft>
                <a:spcPct val="0"/>
              </a:spcAft>
              <a:defRPr sz="2700" b="1" i="1">
                <a:solidFill>
                  <a:schemeClr val="tx2"/>
                </a:solidFill>
                <a:latin typeface="Arial" charset="0"/>
              </a:defRPr>
            </a:lvl5pPr>
            <a:lvl6pPr marL="340505" algn="ctr" rtl="0" fontAlgn="base">
              <a:spcBef>
                <a:spcPct val="0"/>
              </a:spcBef>
              <a:spcAft>
                <a:spcPct val="0"/>
              </a:spcAft>
              <a:defRPr sz="2700" b="1" i="1">
                <a:solidFill>
                  <a:schemeClr val="tx2"/>
                </a:solidFill>
                <a:latin typeface="Arial" charset="0"/>
              </a:defRPr>
            </a:lvl6pPr>
            <a:lvl7pPr marL="681009" algn="ctr" rtl="0" fontAlgn="base">
              <a:spcBef>
                <a:spcPct val="0"/>
              </a:spcBef>
              <a:spcAft>
                <a:spcPct val="0"/>
              </a:spcAft>
              <a:defRPr sz="2700" b="1" i="1">
                <a:solidFill>
                  <a:schemeClr val="tx2"/>
                </a:solidFill>
                <a:latin typeface="Arial" charset="0"/>
              </a:defRPr>
            </a:lvl7pPr>
            <a:lvl8pPr marL="1021514" algn="ctr" rtl="0" fontAlgn="base">
              <a:spcBef>
                <a:spcPct val="0"/>
              </a:spcBef>
              <a:spcAft>
                <a:spcPct val="0"/>
              </a:spcAft>
              <a:defRPr sz="2700" b="1" i="1">
                <a:solidFill>
                  <a:schemeClr val="tx2"/>
                </a:solidFill>
                <a:latin typeface="Arial" charset="0"/>
              </a:defRPr>
            </a:lvl8pPr>
            <a:lvl9pPr marL="1362021" algn="ctr" rtl="0" fontAlgn="base">
              <a:spcBef>
                <a:spcPct val="0"/>
              </a:spcBef>
              <a:spcAft>
                <a:spcPct val="0"/>
              </a:spcAft>
              <a:defRPr sz="2700" b="1" i="1">
                <a:solidFill>
                  <a:schemeClr val="tx2"/>
                </a:solidFill>
                <a:latin typeface="Arial" charset="0"/>
              </a:defRPr>
            </a:lvl9pPr>
          </a:lstStyle>
          <a:p>
            <a:r>
              <a:rPr lang="en-US" kern="0" dirty="0" smtClean="0"/>
              <a:t>Local Traffic Hazards</a:t>
            </a:r>
            <a:endParaRPr lang="en-US" kern="0" dirty="0"/>
          </a:p>
        </p:txBody>
      </p:sp>
    </p:spTree>
    <p:extLst>
      <p:ext uri="{BB962C8B-B14F-4D97-AF65-F5344CB8AC3E}">
        <p14:creationId xmlns:p14="http://schemas.microsoft.com/office/powerpoint/2010/main" val="447024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7146" y="1426465"/>
            <a:ext cx="5468539" cy="4722760"/>
          </a:xfrm>
          <a:prstGeom prst="rect">
            <a:avLst/>
          </a:prstGeom>
        </p:spPr>
      </p:pic>
      <p:sp>
        <p:nvSpPr>
          <p:cNvPr id="2" name="Title 1"/>
          <p:cNvSpPr>
            <a:spLocks noGrp="1"/>
          </p:cNvSpPr>
          <p:nvPr>
            <p:ph type="title"/>
          </p:nvPr>
        </p:nvSpPr>
        <p:spPr>
          <a:xfrm>
            <a:off x="406146" y="1979558"/>
            <a:ext cx="5894070" cy="1069849"/>
          </a:xfrm>
        </p:spPr>
        <p:txBody>
          <a:bodyPr>
            <a:normAutofit/>
          </a:bodyPr>
          <a:lstStyle/>
          <a:p>
            <a:r>
              <a:rPr lang="en-US" sz="2800" dirty="0"/>
              <a:t>Interstate</a:t>
            </a:r>
            <a:r>
              <a:rPr lang="en-US" dirty="0"/>
              <a:t> </a:t>
            </a:r>
            <a:r>
              <a:rPr lang="en-US" sz="2800" dirty="0"/>
              <a:t>5</a:t>
            </a:r>
            <a:r>
              <a:rPr lang="en-US" dirty="0"/>
              <a:t> </a:t>
            </a:r>
          </a:p>
        </p:txBody>
      </p:sp>
      <p:sp>
        <p:nvSpPr>
          <p:cNvPr id="3" name="Rectangle 2"/>
          <p:cNvSpPr/>
          <p:nvPr/>
        </p:nvSpPr>
        <p:spPr>
          <a:xfrm>
            <a:off x="881634" y="3049407"/>
            <a:ext cx="4943094" cy="2759602"/>
          </a:xfrm>
          <a:prstGeom prst="rect">
            <a:avLst/>
          </a:prstGeom>
        </p:spPr>
        <p:txBody>
          <a:bodyPr wrap="square">
            <a:spAutoFit/>
          </a:bodyPr>
          <a:lstStyle/>
          <a:p>
            <a:pPr>
              <a:lnSpc>
                <a:spcPct val="107000"/>
              </a:lnSpc>
              <a:spcAft>
                <a:spcPts val="800"/>
              </a:spcAft>
            </a:pPr>
            <a:r>
              <a:rPr lang="en-US" dirty="0">
                <a:latin typeface="+mj-lt"/>
                <a:ea typeface="Times New Roman" panose="02020603050405020304" pitchFamily="18" charset="0"/>
                <a:cs typeface="Times New Roman" panose="02020603050405020304" pitchFamily="18" charset="0"/>
              </a:rPr>
              <a:t>Interstate 5, which is also called “The Five,” is one of the most dangerous roads in San Diego. </a:t>
            </a:r>
            <a:r>
              <a:rPr lang="en-US" dirty="0" smtClean="0">
                <a:latin typeface="+mj-lt"/>
                <a:ea typeface="Times New Roman" panose="02020603050405020304" pitchFamily="18" charset="0"/>
                <a:cs typeface="Times New Roman" panose="02020603050405020304" pitchFamily="18" charset="0"/>
              </a:rPr>
              <a:t> Why</a:t>
            </a:r>
            <a:r>
              <a:rPr lang="en-US" dirty="0">
                <a:latin typeface="+mj-lt"/>
                <a:ea typeface="Times New Roman" panose="02020603050405020304" pitchFamily="18" charset="0"/>
                <a:cs typeface="Times New Roman" panose="02020603050405020304" pitchFamily="18" charset="0"/>
              </a:rPr>
              <a:t>? The massive amounts of traffic but also the consistent stop-and-go flow of traffic. </a:t>
            </a:r>
            <a:r>
              <a:rPr lang="en-US" dirty="0" smtClean="0">
                <a:latin typeface="+mj-lt"/>
                <a:ea typeface="Times New Roman" panose="02020603050405020304" pitchFamily="18" charset="0"/>
                <a:cs typeface="Times New Roman" panose="02020603050405020304" pitchFamily="18" charset="0"/>
              </a:rPr>
              <a:t> The </a:t>
            </a:r>
            <a:r>
              <a:rPr lang="en-US" dirty="0">
                <a:latin typeface="+mj-lt"/>
                <a:ea typeface="Times New Roman" panose="02020603050405020304" pitchFamily="18" charset="0"/>
                <a:cs typeface="Times New Roman" panose="02020603050405020304" pitchFamily="18" charset="0"/>
              </a:rPr>
              <a:t>consistent stopping before speeding up leads to a ton of rear-end collisions. </a:t>
            </a:r>
            <a:r>
              <a:rPr lang="en-US" dirty="0" smtClean="0">
                <a:latin typeface="+mj-lt"/>
                <a:ea typeface="Times New Roman" panose="02020603050405020304" pitchFamily="18" charset="0"/>
                <a:cs typeface="Times New Roman" panose="02020603050405020304" pitchFamily="18" charset="0"/>
              </a:rPr>
              <a:t> Also </a:t>
            </a:r>
            <a:r>
              <a:rPr lang="en-US" dirty="0">
                <a:latin typeface="+mj-lt"/>
                <a:ea typeface="Times New Roman" panose="02020603050405020304" pitchFamily="18" charset="0"/>
                <a:cs typeface="Times New Roman" panose="02020603050405020304" pitchFamily="18" charset="0"/>
              </a:rPr>
              <a:t>when traffic is light with 6 lanes speed increases to more than the speed limit. This also leads to accidents.</a:t>
            </a:r>
            <a:endParaRPr lang="en-US" dirty="0">
              <a:latin typeface="+mj-lt"/>
              <a:ea typeface="Calibri" panose="020F0502020204030204" pitchFamily="34" charset="0"/>
              <a:cs typeface="Times New Roman" panose="02020603050405020304" pitchFamily="18" charset="0"/>
            </a:endParaRPr>
          </a:p>
        </p:txBody>
      </p:sp>
      <p:sp>
        <p:nvSpPr>
          <p:cNvPr id="5" name="Title 1"/>
          <p:cNvSpPr txBox="1">
            <a:spLocks/>
          </p:cNvSpPr>
          <p:nvPr/>
        </p:nvSpPr>
        <p:spPr bwMode="auto">
          <a:xfrm>
            <a:off x="1792224" y="226501"/>
            <a:ext cx="8940800" cy="6858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3000" b="1" i="1">
                <a:solidFill>
                  <a:schemeClr val="tx2"/>
                </a:solidFill>
                <a:latin typeface="Tahoma" pitchFamily="34" charset="0"/>
                <a:ea typeface="+mj-ea"/>
                <a:cs typeface="Tahoma" pitchFamily="34" charset="0"/>
              </a:defRPr>
            </a:lvl1pPr>
            <a:lvl2pPr algn="ctr" rtl="0" eaLnBrk="0" fontAlgn="base" hangingPunct="0">
              <a:spcBef>
                <a:spcPct val="0"/>
              </a:spcBef>
              <a:spcAft>
                <a:spcPct val="0"/>
              </a:spcAft>
              <a:defRPr sz="2700" b="1" i="1">
                <a:solidFill>
                  <a:schemeClr val="tx2"/>
                </a:solidFill>
                <a:latin typeface="Arial" charset="0"/>
              </a:defRPr>
            </a:lvl2pPr>
            <a:lvl3pPr algn="ctr" rtl="0" eaLnBrk="0" fontAlgn="base" hangingPunct="0">
              <a:spcBef>
                <a:spcPct val="0"/>
              </a:spcBef>
              <a:spcAft>
                <a:spcPct val="0"/>
              </a:spcAft>
              <a:defRPr sz="2700" b="1" i="1">
                <a:solidFill>
                  <a:schemeClr val="tx2"/>
                </a:solidFill>
                <a:latin typeface="Arial" charset="0"/>
              </a:defRPr>
            </a:lvl3pPr>
            <a:lvl4pPr algn="ctr" rtl="0" eaLnBrk="0" fontAlgn="base" hangingPunct="0">
              <a:spcBef>
                <a:spcPct val="0"/>
              </a:spcBef>
              <a:spcAft>
                <a:spcPct val="0"/>
              </a:spcAft>
              <a:defRPr sz="2700" b="1" i="1">
                <a:solidFill>
                  <a:schemeClr val="tx2"/>
                </a:solidFill>
                <a:latin typeface="Arial" charset="0"/>
              </a:defRPr>
            </a:lvl4pPr>
            <a:lvl5pPr algn="ctr" rtl="0" eaLnBrk="0" fontAlgn="base" hangingPunct="0">
              <a:spcBef>
                <a:spcPct val="0"/>
              </a:spcBef>
              <a:spcAft>
                <a:spcPct val="0"/>
              </a:spcAft>
              <a:defRPr sz="2700" b="1" i="1">
                <a:solidFill>
                  <a:schemeClr val="tx2"/>
                </a:solidFill>
                <a:latin typeface="Arial" charset="0"/>
              </a:defRPr>
            </a:lvl5pPr>
            <a:lvl6pPr marL="340505" algn="ctr" rtl="0" fontAlgn="base">
              <a:spcBef>
                <a:spcPct val="0"/>
              </a:spcBef>
              <a:spcAft>
                <a:spcPct val="0"/>
              </a:spcAft>
              <a:defRPr sz="2700" b="1" i="1">
                <a:solidFill>
                  <a:schemeClr val="tx2"/>
                </a:solidFill>
                <a:latin typeface="Arial" charset="0"/>
              </a:defRPr>
            </a:lvl6pPr>
            <a:lvl7pPr marL="681009" algn="ctr" rtl="0" fontAlgn="base">
              <a:spcBef>
                <a:spcPct val="0"/>
              </a:spcBef>
              <a:spcAft>
                <a:spcPct val="0"/>
              </a:spcAft>
              <a:defRPr sz="2700" b="1" i="1">
                <a:solidFill>
                  <a:schemeClr val="tx2"/>
                </a:solidFill>
                <a:latin typeface="Arial" charset="0"/>
              </a:defRPr>
            </a:lvl7pPr>
            <a:lvl8pPr marL="1021514" algn="ctr" rtl="0" fontAlgn="base">
              <a:spcBef>
                <a:spcPct val="0"/>
              </a:spcBef>
              <a:spcAft>
                <a:spcPct val="0"/>
              </a:spcAft>
              <a:defRPr sz="2700" b="1" i="1">
                <a:solidFill>
                  <a:schemeClr val="tx2"/>
                </a:solidFill>
                <a:latin typeface="Arial" charset="0"/>
              </a:defRPr>
            </a:lvl8pPr>
            <a:lvl9pPr marL="1362021" algn="ctr" rtl="0" fontAlgn="base">
              <a:spcBef>
                <a:spcPct val="0"/>
              </a:spcBef>
              <a:spcAft>
                <a:spcPct val="0"/>
              </a:spcAft>
              <a:defRPr sz="2700" b="1" i="1">
                <a:solidFill>
                  <a:schemeClr val="tx2"/>
                </a:solidFill>
                <a:latin typeface="Arial" charset="0"/>
              </a:defRPr>
            </a:lvl9pPr>
          </a:lstStyle>
          <a:p>
            <a:r>
              <a:rPr lang="en-US" kern="0" dirty="0" smtClean="0"/>
              <a:t>Local Traffic Hazards</a:t>
            </a:r>
            <a:endParaRPr lang="en-US" kern="0" dirty="0"/>
          </a:p>
        </p:txBody>
      </p:sp>
    </p:spTree>
    <p:extLst>
      <p:ext uri="{BB962C8B-B14F-4D97-AF65-F5344CB8AC3E}">
        <p14:creationId xmlns:p14="http://schemas.microsoft.com/office/powerpoint/2010/main" val="4241194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169" y="1278270"/>
            <a:ext cx="7422715" cy="3924761"/>
          </a:xfrm>
          <a:prstGeom prst="rect">
            <a:avLst/>
          </a:prstGeom>
        </p:spPr>
      </p:pic>
      <p:pic>
        <p:nvPicPr>
          <p:cNvPr id="6" name="Picture 5"/>
          <p:cNvPicPr>
            <a:picLocks noChangeAspect="1"/>
          </p:cNvPicPr>
          <p:nvPr/>
        </p:nvPicPr>
        <p:blipFill>
          <a:blip r:embed="rId4"/>
          <a:stretch>
            <a:fillRect/>
          </a:stretch>
        </p:blipFill>
        <p:spPr>
          <a:xfrm>
            <a:off x="5950130" y="4010025"/>
            <a:ext cx="6161679" cy="2386012"/>
          </a:xfrm>
          <a:prstGeom prst="rect">
            <a:avLst/>
          </a:prstGeom>
        </p:spPr>
      </p:pic>
      <p:sp>
        <p:nvSpPr>
          <p:cNvPr id="2" name="Title 1"/>
          <p:cNvSpPr>
            <a:spLocks noGrp="1"/>
          </p:cNvSpPr>
          <p:nvPr>
            <p:ph type="title"/>
          </p:nvPr>
        </p:nvSpPr>
        <p:spPr>
          <a:xfrm>
            <a:off x="0" y="2100238"/>
            <a:ext cx="3384169" cy="1051560"/>
          </a:xfrm>
        </p:spPr>
        <p:txBody>
          <a:bodyPr>
            <a:normAutofit/>
          </a:bodyPr>
          <a:lstStyle/>
          <a:p>
            <a:r>
              <a:rPr lang="en-US" sz="2800" dirty="0" smtClean="0"/>
              <a:t>Palomar Mountain drives</a:t>
            </a:r>
            <a:endParaRPr lang="en-US" sz="2800" dirty="0"/>
          </a:p>
        </p:txBody>
      </p:sp>
      <p:sp>
        <p:nvSpPr>
          <p:cNvPr id="4" name="Rectangle 3"/>
          <p:cNvSpPr/>
          <p:nvPr/>
        </p:nvSpPr>
        <p:spPr>
          <a:xfrm>
            <a:off x="532257" y="3158060"/>
            <a:ext cx="2574798" cy="1277786"/>
          </a:xfrm>
          <a:prstGeom prst="rect">
            <a:avLst/>
          </a:prstGeom>
        </p:spPr>
        <p:txBody>
          <a:bodyPr wrap="square">
            <a:spAutoFit/>
          </a:bodyPr>
          <a:lstStyle/>
          <a:p>
            <a:pPr>
              <a:lnSpc>
                <a:spcPct val="107000"/>
              </a:lnSpc>
              <a:spcAft>
                <a:spcPts val="800"/>
              </a:spcAft>
            </a:pPr>
            <a:r>
              <a:rPr lang="en-US" dirty="0">
                <a:latin typeface="+mj-lt"/>
                <a:ea typeface="Calibri" panose="020F0502020204030204" pitchFamily="34" charset="0"/>
                <a:cs typeface="Times New Roman" panose="02020603050405020304" pitchFamily="18" charset="0"/>
              </a:rPr>
              <a:t>Very </a:t>
            </a:r>
            <a:r>
              <a:rPr lang="en-US" dirty="0" smtClean="0">
                <a:latin typeface="+mj-lt"/>
                <a:ea typeface="Calibri" panose="020F0502020204030204" pitchFamily="34" charset="0"/>
                <a:cs typeface="Times New Roman" panose="02020603050405020304" pitchFamily="18" charset="0"/>
              </a:rPr>
              <a:t>busy </a:t>
            </a:r>
            <a:r>
              <a:rPr lang="en-US" dirty="0">
                <a:latin typeface="+mj-lt"/>
                <a:ea typeface="Calibri" panose="020F0502020204030204" pitchFamily="34" charset="0"/>
                <a:cs typeface="Times New Roman" panose="02020603050405020304" pitchFamily="18" charset="0"/>
              </a:rPr>
              <a:t>with illegal motorcycle riding and racing up and down the hill.</a:t>
            </a:r>
          </a:p>
        </p:txBody>
      </p:sp>
      <p:sp>
        <p:nvSpPr>
          <p:cNvPr id="5" name="Title 1"/>
          <p:cNvSpPr txBox="1">
            <a:spLocks/>
          </p:cNvSpPr>
          <p:nvPr/>
        </p:nvSpPr>
        <p:spPr bwMode="auto">
          <a:xfrm>
            <a:off x="1792224" y="226501"/>
            <a:ext cx="8940800" cy="6858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3000" b="1" i="1">
                <a:solidFill>
                  <a:schemeClr val="tx2"/>
                </a:solidFill>
                <a:latin typeface="Tahoma" pitchFamily="34" charset="0"/>
                <a:ea typeface="+mj-ea"/>
                <a:cs typeface="Tahoma" pitchFamily="34" charset="0"/>
              </a:defRPr>
            </a:lvl1pPr>
            <a:lvl2pPr algn="ctr" rtl="0" eaLnBrk="0" fontAlgn="base" hangingPunct="0">
              <a:spcBef>
                <a:spcPct val="0"/>
              </a:spcBef>
              <a:spcAft>
                <a:spcPct val="0"/>
              </a:spcAft>
              <a:defRPr sz="2700" b="1" i="1">
                <a:solidFill>
                  <a:schemeClr val="tx2"/>
                </a:solidFill>
                <a:latin typeface="Arial" charset="0"/>
              </a:defRPr>
            </a:lvl2pPr>
            <a:lvl3pPr algn="ctr" rtl="0" eaLnBrk="0" fontAlgn="base" hangingPunct="0">
              <a:spcBef>
                <a:spcPct val="0"/>
              </a:spcBef>
              <a:spcAft>
                <a:spcPct val="0"/>
              </a:spcAft>
              <a:defRPr sz="2700" b="1" i="1">
                <a:solidFill>
                  <a:schemeClr val="tx2"/>
                </a:solidFill>
                <a:latin typeface="Arial" charset="0"/>
              </a:defRPr>
            </a:lvl3pPr>
            <a:lvl4pPr algn="ctr" rtl="0" eaLnBrk="0" fontAlgn="base" hangingPunct="0">
              <a:spcBef>
                <a:spcPct val="0"/>
              </a:spcBef>
              <a:spcAft>
                <a:spcPct val="0"/>
              </a:spcAft>
              <a:defRPr sz="2700" b="1" i="1">
                <a:solidFill>
                  <a:schemeClr val="tx2"/>
                </a:solidFill>
                <a:latin typeface="Arial" charset="0"/>
              </a:defRPr>
            </a:lvl4pPr>
            <a:lvl5pPr algn="ctr" rtl="0" eaLnBrk="0" fontAlgn="base" hangingPunct="0">
              <a:spcBef>
                <a:spcPct val="0"/>
              </a:spcBef>
              <a:spcAft>
                <a:spcPct val="0"/>
              </a:spcAft>
              <a:defRPr sz="2700" b="1" i="1">
                <a:solidFill>
                  <a:schemeClr val="tx2"/>
                </a:solidFill>
                <a:latin typeface="Arial" charset="0"/>
              </a:defRPr>
            </a:lvl5pPr>
            <a:lvl6pPr marL="340505" algn="ctr" rtl="0" fontAlgn="base">
              <a:spcBef>
                <a:spcPct val="0"/>
              </a:spcBef>
              <a:spcAft>
                <a:spcPct val="0"/>
              </a:spcAft>
              <a:defRPr sz="2700" b="1" i="1">
                <a:solidFill>
                  <a:schemeClr val="tx2"/>
                </a:solidFill>
                <a:latin typeface="Arial" charset="0"/>
              </a:defRPr>
            </a:lvl6pPr>
            <a:lvl7pPr marL="681009" algn="ctr" rtl="0" fontAlgn="base">
              <a:spcBef>
                <a:spcPct val="0"/>
              </a:spcBef>
              <a:spcAft>
                <a:spcPct val="0"/>
              </a:spcAft>
              <a:defRPr sz="2700" b="1" i="1">
                <a:solidFill>
                  <a:schemeClr val="tx2"/>
                </a:solidFill>
                <a:latin typeface="Arial" charset="0"/>
              </a:defRPr>
            </a:lvl7pPr>
            <a:lvl8pPr marL="1021514" algn="ctr" rtl="0" fontAlgn="base">
              <a:spcBef>
                <a:spcPct val="0"/>
              </a:spcBef>
              <a:spcAft>
                <a:spcPct val="0"/>
              </a:spcAft>
              <a:defRPr sz="2700" b="1" i="1">
                <a:solidFill>
                  <a:schemeClr val="tx2"/>
                </a:solidFill>
                <a:latin typeface="Arial" charset="0"/>
              </a:defRPr>
            </a:lvl8pPr>
            <a:lvl9pPr marL="1362021" algn="ctr" rtl="0" fontAlgn="base">
              <a:spcBef>
                <a:spcPct val="0"/>
              </a:spcBef>
              <a:spcAft>
                <a:spcPct val="0"/>
              </a:spcAft>
              <a:defRPr sz="2700" b="1" i="1">
                <a:solidFill>
                  <a:schemeClr val="tx2"/>
                </a:solidFill>
                <a:latin typeface="Arial" charset="0"/>
              </a:defRPr>
            </a:lvl9pPr>
          </a:lstStyle>
          <a:p>
            <a:r>
              <a:rPr lang="en-US" kern="0" dirty="0" smtClean="0"/>
              <a:t>Local Traffic Hazards</a:t>
            </a:r>
            <a:endParaRPr lang="en-US" kern="0" dirty="0"/>
          </a:p>
        </p:txBody>
      </p:sp>
    </p:spTree>
    <p:extLst>
      <p:ext uri="{BB962C8B-B14F-4D97-AF65-F5344CB8AC3E}">
        <p14:creationId xmlns:p14="http://schemas.microsoft.com/office/powerpoint/2010/main" val="2292770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5012" y="1517904"/>
            <a:ext cx="6529620" cy="4625275"/>
          </a:xfrm>
          <a:prstGeom prst="rect">
            <a:avLst/>
          </a:prstGeom>
        </p:spPr>
      </p:pic>
      <p:sp>
        <p:nvSpPr>
          <p:cNvPr id="2" name="Title 1"/>
          <p:cNvSpPr>
            <a:spLocks noGrp="1"/>
          </p:cNvSpPr>
          <p:nvPr>
            <p:ph type="title"/>
          </p:nvPr>
        </p:nvSpPr>
        <p:spPr>
          <a:xfrm>
            <a:off x="423291" y="1413764"/>
            <a:ext cx="4867656" cy="1215834"/>
          </a:xfrm>
        </p:spPr>
        <p:txBody>
          <a:bodyPr numCol="1">
            <a:normAutofit/>
          </a:bodyPr>
          <a:lstStyle/>
          <a:p>
            <a:r>
              <a:rPr lang="en-US" sz="2800" dirty="0">
                <a:latin typeface="+mj-lt"/>
              </a:rPr>
              <a:t>Highway </a:t>
            </a:r>
            <a:r>
              <a:rPr lang="en-US" sz="2800" dirty="0" smtClean="0">
                <a:latin typeface="+mj-lt"/>
              </a:rPr>
              <a:t>67</a:t>
            </a:r>
            <a:br>
              <a:rPr lang="en-US" sz="2800" dirty="0" smtClean="0">
                <a:latin typeface="+mj-lt"/>
              </a:rPr>
            </a:br>
            <a:r>
              <a:rPr lang="en-US" sz="2800" dirty="0" smtClean="0">
                <a:latin typeface="+mj-lt"/>
              </a:rPr>
              <a:t>(BLOODY ALLEY) </a:t>
            </a:r>
            <a:endParaRPr lang="en-US" sz="2800" dirty="0">
              <a:latin typeface="+mj-lt"/>
            </a:endParaRPr>
          </a:p>
        </p:txBody>
      </p:sp>
      <p:sp>
        <p:nvSpPr>
          <p:cNvPr id="3" name="Rectangle 2"/>
          <p:cNvSpPr/>
          <p:nvPr/>
        </p:nvSpPr>
        <p:spPr>
          <a:xfrm>
            <a:off x="776478" y="2629598"/>
            <a:ext cx="4161282" cy="3503138"/>
          </a:xfrm>
          <a:prstGeom prst="rect">
            <a:avLst/>
          </a:prstGeom>
        </p:spPr>
        <p:txBody>
          <a:bodyPr wrap="square">
            <a:spAutoFit/>
          </a:bodyPr>
          <a:lstStyle/>
          <a:p>
            <a:pPr>
              <a:lnSpc>
                <a:spcPct val="107000"/>
              </a:lnSpc>
              <a:spcAft>
                <a:spcPts val="800"/>
              </a:spcAft>
            </a:pPr>
            <a:r>
              <a:rPr lang="en-US" dirty="0">
                <a:ea typeface="Times New Roman" panose="02020603050405020304" pitchFamily="18" charset="0"/>
                <a:cs typeface="Times New Roman" panose="02020603050405020304" pitchFamily="18" charset="0"/>
              </a:rPr>
              <a:t>The bad news is this road isn’t any safer than the previous one. San Diego </a:t>
            </a:r>
            <a:r>
              <a:rPr lang="en-US" dirty="0" smtClean="0">
                <a:ea typeface="Times New Roman" panose="02020603050405020304" pitchFamily="18" charset="0"/>
                <a:cs typeface="Times New Roman" panose="02020603050405020304" pitchFamily="18" charset="0"/>
              </a:rPr>
              <a:t>calls </a:t>
            </a:r>
            <a:r>
              <a:rPr lang="en-US" dirty="0">
                <a:ea typeface="Times New Roman" panose="02020603050405020304" pitchFamily="18" charset="0"/>
                <a:cs typeface="Times New Roman" panose="02020603050405020304" pitchFamily="18" charset="0"/>
              </a:rPr>
              <a:t>this stretch “Bloody Alley.” </a:t>
            </a:r>
            <a:endParaRPr lang="en-US" sz="1600" dirty="0">
              <a:ea typeface="Times New Roman" panose="02020603050405020304" pitchFamily="18" charset="0"/>
              <a:cs typeface="Times New Roman" panose="02020603050405020304" pitchFamily="18" charset="0"/>
            </a:endParaRPr>
          </a:p>
          <a:p>
            <a:pPr>
              <a:lnSpc>
                <a:spcPct val="107000"/>
              </a:lnSpc>
              <a:spcAft>
                <a:spcPts val="800"/>
              </a:spcAft>
            </a:pPr>
            <a:endParaRPr lang="en-US" sz="1600" dirty="0">
              <a:ea typeface="Times New Roman" panose="02020603050405020304" pitchFamily="18" charset="0"/>
              <a:cs typeface="Times New Roman" panose="02020603050405020304" pitchFamily="18" charset="0"/>
            </a:endParaRPr>
          </a:p>
          <a:p>
            <a:pPr>
              <a:lnSpc>
                <a:spcPct val="107000"/>
              </a:lnSpc>
              <a:spcAft>
                <a:spcPts val="800"/>
              </a:spcAft>
            </a:pPr>
            <a:r>
              <a:rPr lang="en-US" dirty="0" smtClean="0">
                <a:ea typeface="Times New Roman" panose="02020603050405020304" pitchFamily="18" charset="0"/>
                <a:cs typeface="Times New Roman" panose="02020603050405020304" pitchFamily="18" charset="0"/>
              </a:rPr>
              <a:t>So</a:t>
            </a:r>
            <a:r>
              <a:rPr lang="en-US" dirty="0">
                <a:ea typeface="Times New Roman" panose="02020603050405020304" pitchFamily="18" charset="0"/>
                <a:cs typeface="Times New Roman" panose="02020603050405020304" pitchFamily="18" charset="0"/>
              </a:rPr>
              <a:t>, what makes Highway 67 so dangerous? </a:t>
            </a:r>
            <a:r>
              <a:rPr lang="en-US" dirty="0" smtClean="0">
                <a:ea typeface="Times New Roman" panose="02020603050405020304" pitchFamily="18" charset="0"/>
                <a:cs typeface="Times New Roman" panose="02020603050405020304" pitchFamily="18" charset="0"/>
              </a:rPr>
              <a:t> It is </a:t>
            </a:r>
            <a:r>
              <a:rPr lang="en-US" dirty="0">
                <a:ea typeface="Times New Roman" panose="02020603050405020304" pitchFamily="18" charset="0"/>
                <a:cs typeface="Times New Roman" panose="02020603050405020304" pitchFamily="18" charset="0"/>
              </a:rPr>
              <a:t>one of the most dangerous roads in the county because of its twists and turns. Not only is the road difficult to navigate, but </a:t>
            </a:r>
            <a:r>
              <a:rPr lang="en-US" dirty="0" smtClean="0">
                <a:ea typeface="Times New Roman" panose="02020603050405020304" pitchFamily="18" charset="0"/>
                <a:cs typeface="Times New Roman" panose="02020603050405020304" pitchFamily="18" charset="0"/>
              </a:rPr>
              <a:t>it is </a:t>
            </a:r>
            <a:r>
              <a:rPr lang="en-US" dirty="0">
                <a:ea typeface="Times New Roman" panose="02020603050405020304" pitchFamily="18" charset="0"/>
                <a:cs typeface="Times New Roman" panose="02020603050405020304" pitchFamily="18" charset="0"/>
              </a:rPr>
              <a:t>also filled with blind spots, which means accidents are inevitable. </a:t>
            </a:r>
            <a:r>
              <a:rPr lang="en-US" dirty="0">
                <a:solidFill>
                  <a:srgbClr val="4A4A4A"/>
                </a:solidFill>
                <a:ea typeface="Times New Roman" panose="02020603050405020304" pitchFamily="18" charset="0"/>
                <a:cs typeface="Times New Roman" panose="02020603050405020304" pitchFamily="18" charset="0"/>
              </a:rPr>
              <a:t> </a:t>
            </a:r>
            <a:endParaRPr lang="en-US" sz="1600" dirty="0">
              <a:ea typeface="Calibri" panose="020F0502020204030204" pitchFamily="34" charset="0"/>
              <a:cs typeface="Times New Roman" panose="02020603050405020304" pitchFamily="18" charset="0"/>
            </a:endParaRPr>
          </a:p>
        </p:txBody>
      </p:sp>
      <p:sp>
        <p:nvSpPr>
          <p:cNvPr id="5" name="Title 1"/>
          <p:cNvSpPr txBox="1">
            <a:spLocks/>
          </p:cNvSpPr>
          <p:nvPr/>
        </p:nvSpPr>
        <p:spPr bwMode="auto">
          <a:xfrm>
            <a:off x="1792224" y="226501"/>
            <a:ext cx="8940800" cy="6858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sz="3000" b="1" i="1">
                <a:solidFill>
                  <a:schemeClr val="tx2"/>
                </a:solidFill>
                <a:latin typeface="Tahoma" pitchFamily="34" charset="0"/>
                <a:ea typeface="+mj-ea"/>
                <a:cs typeface="Tahoma" pitchFamily="34" charset="0"/>
              </a:defRPr>
            </a:lvl1pPr>
            <a:lvl2pPr algn="ctr" rtl="0" eaLnBrk="0" fontAlgn="base" hangingPunct="0">
              <a:spcBef>
                <a:spcPct val="0"/>
              </a:spcBef>
              <a:spcAft>
                <a:spcPct val="0"/>
              </a:spcAft>
              <a:defRPr sz="2700" b="1" i="1">
                <a:solidFill>
                  <a:schemeClr val="tx2"/>
                </a:solidFill>
                <a:latin typeface="Arial" charset="0"/>
              </a:defRPr>
            </a:lvl2pPr>
            <a:lvl3pPr algn="ctr" rtl="0" eaLnBrk="0" fontAlgn="base" hangingPunct="0">
              <a:spcBef>
                <a:spcPct val="0"/>
              </a:spcBef>
              <a:spcAft>
                <a:spcPct val="0"/>
              </a:spcAft>
              <a:defRPr sz="2700" b="1" i="1">
                <a:solidFill>
                  <a:schemeClr val="tx2"/>
                </a:solidFill>
                <a:latin typeface="Arial" charset="0"/>
              </a:defRPr>
            </a:lvl3pPr>
            <a:lvl4pPr algn="ctr" rtl="0" eaLnBrk="0" fontAlgn="base" hangingPunct="0">
              <a:spcBef>
                <a:spcPct val="0"/>
              </a:spcBef>
              <a:spcAft>
                <a:spcPct val="0"/>
              </a:spcAft>
              <a:defRPr sz="2700" b="1" i="1">
                <a:solidFill>
                  <a:schemeClr val="tx2"/>
                </a:solidFill>
                <a:latin typeface="Arial" charset="0"/>
              </a:defRPr>
            </a:lvl4pPr>
            <a:lvl5pPr algn="ctr" rtl="0" eaLnBrk="0" fontAlgn="base" hangingPunct="0">
              <a:spcBef>
                <a:spcPct val="0"/>
              </a:spcBef>
              <a:spcAft>
                <a:spcPct val="0"/>
              </a:spcAft>
              <a:defRPr sz="2700" b="1" i="1">
                <a:solidFill>
                  <a:schemeClr val="tx2"/>
                </a:solidFill>
                <a:latin typeface="Arial" charset="0"/>
              </a:defRPr>
            </a:lvl5pPr>
            <a:lvl6pPr marL="340505" algn="ctr" rtl="0" fontAlgn="base">
              <a:spcBef>
                <a:spcPct val="0"/>
              </a:spcBef>
              <a:spcAft>
                <a:spcPct val="0"/>
              </a:spcAft>
              <a:defRPr sz="2700" b="1" i="1">
                <a:solidFill>
                  <a:schemeClr val="tx2"/>
                </a:solidFill>
                <a:latin typeface="Arial" charset="0"/>
              </a:defRPr>
            </a:lvl6pPr>
            <a:lvl7pPr marL="681009" algn="ctr" rtl="0" fontAlgn="base">
              <a:spcBef>
                <a:spcPct val="0"/>
              </a:spcBef>
              <a:spcAft>
                <a:spcPct val="0"/>
              </a:spcAft>
              <a:defRPr sz="2700" b="1" i="1">
                <a:solidFill>
                  <a:schemeClr val="tx2"/>
                </a:solidFill>
                <a:latin typeface="Arial" charset="0"/>
              </a:defRPr>
            </a:lvl7pPr>
            <a:lvl8pPr marL="1021514" algn="ctr" rtl="0" fontAlgn="base">
              <a:spcBef>
                <a:spcPct val="0"/>
              </a:spcBef>
              <a:spcAft>
                <a:spcPct val="0"/>
              </a:spcAft>
              <a:defRPr sz="2700" b="1" i="1">
                <a:solidFill>
                  <a:schemeClr val="tx2"/>
                </a:solidFill>
                <a:latin typeface="Arial" charset="0"/>
              </a:defRPr>
            </a:lvl8pPr>
            <a:lvl9pPr marL="1362021" algn="ctr" rtl="0" fontAlgn="base">
              <a:spcBef>
                <a:spcPct val="0"/>
              </a:spcBef>
              <a:spcAft>
                <a:spcPct val="0"/>
              </a:spcAft>
              <a:defRPr sz="2700" b="1" i="1">
                <a:solidFill>
                  <a:schemeClr val="tx2"/>
                </a:solidFill>
                <a:latin typeface="Arial" charset="0"/>
              </a:defRPr>
            </a:lvl9pPr>
          </a:lstStyle>
          <a:p>
            <a:r>
              <a:rPr lang="en-US" kern="0" dirty="0" smtClean="0"/>
              <a:t>Local Traffic Hazards</a:t>
            </a:r>
            <a:endParaRPr lang="en-US" kern="0" dirty="0"/>
          </a:p>
        </p:txBody>
      </p:sp>
    </p:spTree>
    <p:extLst>
      <p:ext uri="{BB962C8B-B14F-4D97-AF65-F5344CB8AC3E}">
        <p14:creationId xmlns:p14="http://schemas.microsoft.com/office/powerpoint/2010/main" val="3645668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40494" y="2724251"/>
            <a:ext cx="4057650" cy="27908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p:txBody>
          <a:bodyPr/>
          <a:lstStyle/>
          <a:p>
            <a:r>
              <a:rPr lang="en-US" dirty="0" smtClean="0"/>
              <a:t>Use Risk Management</a:t>
            </a:r>
            <a:endParaRPr lang="en-US" dirty="0"/>
          </a:p>
        </p:txBody>
      </p:sp>
      <p:sp>
        <p:nvSpPr>
          <p:cNvPr id="3" name="Content Placeholder 2"/>
          <p:cNvSpPr>
            <a:spLocks noGrp="1"/>
          </p:cNvSpPr>
          <p:nvPr>
            <p:ph idx="1"/>
          </p:nvPr>
        </p:nvSpPr>
        <p:spPr>
          <a:xfrm>
            <a:off x="624417" y="1844675"/>
            <a:ext cx="7216077" cy="4387850"/>
          </a:xfrm>
        </p:spPr>
        <p:txBody>
          <a:bodyPr/>
          <a:lstStyle/>
          <a:p>
            <a:r>
              <a:rPr lang="en-US" dirty="0" smtClean="0"/>
              <a:t>In planning, preparation, and execution of all activities.</a:t>
            </a:r>
          </a:p>
          <a:p>
            <a:endParaRPr lang="en-US" dirty="0"/>
          </a:p>
          <a:p>
            <a:r>
              <a:rPr lang="en-US" dirty="0" smtClean="0"/>
              <a:t>Consider the environment when entering or exiting the workplace.</a:t>
            </a:r>
          </a:p>
          <a:p>
            <a:endParaRPr lang="en-US" dirty="0"/>
          </a:p>
          <a:p>
            <a:r>
              <a:rPr lang="en-US" dirty="0" smtClean="0"/>
              <a:t>Apply risk management principals when not at work.</a:t>
            </a:r>
            <a:endParaRPr lang="en-US" dirty="0"/>
          </a:p>
        </p:txBody>
      </p:sp>
    </p:spTree>
    <p:extLst>
      <p:ext uri="{BB962C8B-B14F-4D97-AF65-F5344CB8AC3E}">
        <p14:creationId xmlns:p14="http://schemas.microsoft.com/office/powerpoint/2010/main" val="4085737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981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lvl="1" fontAlgn="auto">
              <a:spcAft>
                <a:spcPts val="0"/>
              </a:spcAft>
              <a:defRPr/>
            </a:pPr>
            <a:endParaRPr lang="en-US" sz="2000" b="1" u="sng" dirty="0">
              <a:latin typeface="Arial" pitchFamily="34" charset="0"/>
              <a:cs typeface="Arial" pitchFamily="34" charset="0"/>
            </a:endParaRPr>
          </a:p>
          <a:p>
            <a:pPr>
              <a:buFontTx/>
              <a:buNone/>
            </a:pPr>
            <a:endParaRPr lang="en-US" altLang="en-US" kern="0" dirty="0"/>
          </a:p>
        </p:txBody>
      </p:sp>
      <p:pic>
        <p:nvPicPr>
          <p:cNvPr id="9" name="Picture 8" descr="images danger.jpg"/>
          <p:cNvPicPr>
            <a:picLocks noChangeAspect="1"/>
          </p:cNvPicPr>
          <p:nvPr/>
        </p:nvPicPr>
        <p:blipFill>
          <a:blip r:embed="rId3" cstate="print"/>
          <a:stretch>
            <a:fillRect/>
          </a:stretch>
        </p:blipFill>
        <p:spPr>
          <a:xfrm>
            <a:off x="9430327" y="1722726"/>
            <a:ext cx="2066925" cy="15381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descr="images.jpg"/>
          <p:cNvPicPr>
            <a:picLocks noChangeAspect="1"/>
          </p:cNvPicPr>
          <p:nvPr/>
        </p:nvPicPr>
        <p:blipFill>
          <a:blip r:embed="rId4" cstate="print"/>
          <a:stretch>
            <a:fillRect/>
          </a:stretch>
        </p:blipFill>
        <p:spPr>
          <a:xfrm>
            <a:off x="6096000" y="1497220"/>
            <a:ext cx="2362200" cy="1676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6430" y="4043095"/>
            <a:ext cx="2602801" cy="195210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descr="images  safety sign.jpg"/>
          <p:cNvPicPr>
            <a:picLocks noChangeAspect="1"/>
          </p:cNvPicPr>
          <p:nvPr/>
        </p:nvPicPr>
        <p:blipFill>
          <a:blip r:embed="rId6" cstate="print"/>
          <a:stretch>
            <a:fillRect/>
          </a:stretch>
        </p:blipFill>
        <p:spPr>
          <a:xfrm>
            <a:off x="5543082" y="3857944"/>
            <a:ext cx="1752600" cy="1524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7" name="Picture 16" descr="NHE-16275_300.gif"/>
          <p:cNvPicPr>
            <a:picLocks noChangeAspect="1"/>
          </p:cNvPicPr>
          <p:nvPr/>
        </p:nvPicPr>
        <p:blipFill>
          <a:blip r:embed="rId7">
            <a:extLst>
              <a:ext uri="{28A0092B-C50C-407E-A947-70E740481C1C}">
                <a14:useLocalDpi xmlns:a14="http://schemas.microsoft.com/office/drawing/2010/main" val="0"/>
              </a:ext>
            </a:extLst>
          </a:blip>
          <a:srcRect l="22400" r="22400"/>
          <a:stretch>
            <a:fillRect/>
          </a:stretch>
        </p:blipFill>
        <p:spPr bwMode="auto">
          <a:xfrm>
            <a:off x="8149533" y="3755266"/>
            <a:ext cx="1280794" cy="23193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mages bio.jpg"/>
          <p:cNvPicPr>
            <a:picLocks noChangeAspect="1"/>
          </p:cNvPicPr>
          <p:nvPr/>
        </p:nvPicPr>
        <p:blipFill>
          <a:blip r:embed="rId8" cstate="print"/>
          <a:stretch>
            <a:fillRect/>
          </a:stretch>
        </p:blipFill>
        <p:spPr>
          <a:xfrm>
            <a:off x="10015826" y="4142141"/>
            <a:ext cx="1676400" cy="175401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Title 1"/>
          <p:cNvSpPr txBox="1">
            <a:spLocks/>
          </p:cNvSpPr>
          <p:nvPr/>
        </p:nvSpPr>
        <p:spPr bwMode="auto">
          <a:xfrm>
            <a:off x="1854200" y="230077"/>
            <a:ext cx="8940800" cy="685800"/>
          </a:xfrm>
          <a:prstGeom prst="rect">
            <a:avLst/>
          </a:prstGeom>
          <a:noFill/>
          <a:ln w="9525">
            <a:noFill/>
            <a:miter lim="800000"/>
            <a:headEnd/>
            <a:tailEnd/>
          </a:ln>
        </p:spPr>
        <p:txBody>
          <a:bodyPr vert="horz" wrap="square" lIns="91431" tIns="45712" rIns="91431" bIns="45712" numCol="1" anchor="ctr" anchorCtr="0" compatLnSpc="1">
            <a:prstTxWarp prst="textNoShape">
              <a:avLst/>
            </a:prstTxWarp>
          </a:bodyPr>
          <a:lstStyle>
            <a:lvl1pPr algn="ctr" rtl="0" eaLnBrk="0" fontAlgn="base" hangingPunct="0">
              <a:spcBef>
                <a:spcPct val="0"/>
              </a:spcBef>
              <a:spcAft>
                <a:spcPct val="0"/>
              </a:spcAft>
              <a:defRPr sz="3600" b="1" i="1">
                <a:solidFill>
                  <a:schemeClr val="tx2"/>
                </a:solidFill>
                <a:latin typeface="+mj-lt"/>
                <a:ea typeface="+mj-ea"/>
                <a:cs typeface="+mj-cs"/>
              </a:defRPr>
            </a:lvl1pPr>
            <a:lvl2pPr algn="ctr" rtl="0" eaLnBrk="0" fontAlgn="base" hangingPunct="0">
              <a:spcBef>
                <a:spcPct val="0"/>
              </a:spcBef>
              <a:spcAft>
                <a:spcPct val="0"/>
              </a:spcAft>
              <a:defRPr sz="3600" b="1" i="1">
                <a:solidFill>
                  <a:schemeClr val="tx2"/>
                </a:solidFill>
                <a:latin typeface="Arial" charset="0"/>
              </a:defRPr>
            </a:lvl2pPr>
            <a:lvl3pPr algn="ctr" rtl="0" eaLnBrk="0" fontAlgn="base" hangingPunct="0">
              <a:spcBef>
                <a:spcPct val="0"/>
              </a:spcBef>
              <a:spcAft>
                <a:spcPct val="0"/>
              </a:spcAft>
              <a:defRPr sz="3600" b="1" i="1">
                <a:solidFill>
                  <a:schemeClr val="tx2"/>
                </a:solidFill>
                <a:latin typeface="Arial" charset="0"/>
              </a:defRPr>
            </a:lvl3pPr>
            <a:lvl4pPr algn="ctr" rtl="0" eaLnBrk="0" fontAlgn="base" hangingPunct="0">
              <a:spcBef>
                <a:spcPct val="0"/>
              </a:spcBef>
              <a:spcAft>
                <a:spcPct val="0"/>
              </a:spcAft>
              <a:defRPr sz="3600" b="1" i="1">
                <a:solidFill>
                  <a:schemeClr val="tx2"/>
                </a:solidFill>
                <a:latin typeface="Arial" charset="0"/>
              </a:defRPr>
            </a:lvl4pPr>
            <a:lvl5pPr algn="ctr" rtl="0" eaLnBrk="0" fontAlgn="base" hangingPunct="0">
              <a:spcBef>
                <a:spcPct val="0"/>
              </a:spcBef>
              <a:spcAft>
                <a:spcPct val="0"/>
              </a:spcAft>
              <a:defRPr sz="3600" b="1" i="1">
                <a:solidFill>
                  <a:schemeClr val="tx2"/>
                </a:solidFill>
                <a:latin typeface="Arial" charset="0"/>
              </a:defRPr>
            </a:lvl5pPr>
            <a:lvl6pPr marL="454017" algn="ctr" rtl="0" fontAlgn="base">
              <a:spcBef>
                <a:spcPct val="0"/>
              </a:spcBef>
              <a:spcAft>
                <a:spcPct val="0"/>
              </a:spcAft>
              <a:defRPr sz="3600" b="1" i="1">
                <a:solidFill>
                  <a:schemeClr val="tx2"/>
                </a:solidFill>
                <a:latin typeface="Arial" charset="0"/>
              </a:defRPr>
            </a:lvl6pPr>
            <a:lvl7pPr marL="908035" algn="ctr" rtl="0" fontAlgn="base">
              <a:spcBef>
                <a:spcPct val="0"/>
              </a:spcBef>
              <a:spcAft>
                <a:spcPct val="0"/>
              </a:spcAft>
              <a:defRPr sz="3600" b="1" i="1">
                <a:solidFill>
                  <a:schemeClr val="tx2"/>
                </a:solidFill>
                <a:latin typeface="Arial" charset="0"/>
              </a:defRPr>
            </a:lvl7pPr>
            <a:lvl8pPr marL="1362053" algn="ctr" rtl="0" fontAlgn="base">
              <a:spcBef>
                <a:spcPct val="0"/>
              </a:spcBef>
              <a:spcAft>
                <a:spcPct val="0"/>
              </a:spcAft>
              <a:defRPr sz="3600" b="1" i="1">
                <a:solidFill>
                  <a:schemeClr val="tx2"/>
                </a:solidFill>
                <a:latin typeface="Arial" charset="0"/>
              </a:defRPr>
            </a:lvl8pPr>
            <a:lvl9pPr marL="1816073" algn="ctr" rtl="0" fontAlgn="base">
              <a:spcBef>
                <a:spcPct val="0"/>
              </a:spcBef>
              <a:spcAft>
                <a:spcPct val="0"/>
              </a:spcAft>
              <a:defRPr sz="3600" b="1" i="1">
                <a:solidFill>
                  <a:schemeClr val="tx2"/>
                </a:solidFill>
                <a:latin typeface="Arial" charset="0"/>
              </a:defRPr>
            </a:lvl9pPr>
          </a:lstStyle>
          <a:p>
            <a:r>
              <a:rPr lang="en-US" kern="0" dirty="0" smtClean="0"/>
              <a:t>Warning Signs and Tags</a:t>
            </a:r>
            <a:endParaRPr lang="en-US" kern="0" dirty="0"/>
          </a:p>
        </p:txBody>
      </p:sp>
      <p:sp>
        <p:nvSpPr>
          <p:cNvPr id="2" name="TextBox 1"/>
          <p:cNvSpPr txBox="1"/>
          <p:nvPr/>
        </p:nvSpPr>
        <p:spPr>
          <a:xfrm>
            <a:off x="1518711" y="1629000"/>
            <a:ext cx="3455221" cy="1754326"/>
          </a:xfrm>
          <a:prstGeom prst="rect">
            <a:avLst/>
          </a:prstGeom>
          <a:noFill/>
        </p:spPr>
        <p:txBody>
          <a:bodyPr wrap="square" rtlCol="0">
            <a:spAutoFit/>
          </a:bodyPr>
          <a:lstStyle/>
          <a:p>
            <a:r>
              <a:rPr lang="en-US" dirty="0" smtClean="0"/>
              <a:t>Follow Warning Signs and Tags!  It may just save your life!</a:t>
            </a:r>
          </a:p>
          <a:p>
            <a:endParaRPr lang="en-US" dirty="0"/>
          </a:p>
          <a:p>
            <a:r>
              <a:rPr lang="en-US" dirty="0" smtClean="0"/>
              <a:t>If you don’t know, ask your supervisor or contact the Installation Safety Office.</a:t>
            </a:r>
            <a:endParaRPr lang="en-US" dirty="0"/>
          </a:p>
        </p:txBody>
      </p:sp>
    </p:spTree>
    <p:extLst>
      <p:ext uri="{BB962C8B-B14F-4D97-AF65-F5344CB8AC3E}">
        <p14:creationId xmlns:p14="http://schemas.microsoft.com/office/powerpoint/2010/main" val="218454785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afety haz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809" y="1322812"/>
            <a:ext cx="5492462" cy="357123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24417" y="1844675"/>
            <a:ext cx="5815294" cy="4387850"/>
          </a:xfrm>
        </p:spPr>
        <p:txBody>
          <a:bodyPr/>
          <a:lstStyle/>
          <a:p>
            <a:r>
              <a:rPr lang="en-US" sz="2400" dirty="0"/>
              <a:t>Proper PPE shall be worn to prevent injury from chemical and physical stressors such as noise, flying objects, respiratory hazards</a:t>
            </a:r>
            <a:r>
              <a:rPr lang="en-US" sz="2400" dirty="0" smtClean="0"/>
              <a:t>.</a:t>
            </a:r>
          </a:p>
          <a:p>
            <a:endParaRPr lang="en-US" sz="1200" dirty="0"/>
          </a:p>
          <a:p>
            <a:r>
              <a:rPr lang="en-US" sz="2400" dirty="0"/>
              <a:t>Additional training will be provided for respiratory protection, sight, and hearing conservation. </a:t>
            </a:r>
          </a:p>
        </p:txBody>
      </p:sp>
      <p:sp>
        <p:nvSpPr>
          <p:cNvPr id="9" name="Rectangle 8"/>
          <p:cNvSpPr/>
          <p:nvPr/>
        </p:nvSpPr>
        <p:spPr bwMode="auto">
          <a:xfrm>
            <a:off x="7824461" y="4969549"/>
            <a:ext cx="1789471" cy="1320237"/>
          </a:xfrm>
          <a:prstGeom prst="rect">
            <a:avLst/>
          </a:prstGeom>
          <a:solidFill>
            <a:schemeClr val="bg1"/>
          </a:solidFill>
          <a:ln w="2857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Personal Protective Equipment (PPE)</a:t>
            </a:r>
            <a:endParaRPr lang="en-US" dirty="0"/>
          </a:p>
        </p:txBody>
      </p:sp>
      <p:pic>
        <p:nvPicPr>
          <p:cNvPr id="5" name="Picture 4" descr="https://encrypted-tbn1.gstatic.com/images?q=tbn:ANd9GcRUaOXe8Wv45SIzh98pG4P-DQrIz0oTP6WwP4kKXrrrVfcp0L6F_3qUin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711" y="5136204"/>
            <a:ext cx="1286909" cy="89130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6" name="Picture 2" descr="http://www.asu.edu/ehs/images-nl/eye-protect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2100" y="5081761"/>
            <a:ext cx="1614361" cy="1205713"/>
          </a:xfrm>
          <a:prstGeom prst="rect">
            <a:avLst/>
          </a:prstGeom>
          <a:ln>
            <a:noFill/>
          </a:ln>
          <a:effectLst/>
          <a:extLst/>
        </p:spPr>
      </p:pic>
      <p:pic>
        <p:nvPicPr>
          <p:cNvPr id="7" name="Picture 4"/>
          <p:cNvPicPr>
            <a:picLocks noChangeArrowheads="1"/>
          </p:cNvPicPr>
          <p:nvPr/>
        </p:nvPicPr>
        <p:blipFill rotWithShape="1">
          <a:blip r:embed="rId6" cstate="print">
            <a:extLst>
              <a:ext uri="{28A0092B-C50C-407E-A947-70E740481C1C}">
                <a14:useLocalDpi xmlns:a14="http://schemas.microsoft.com/office/drawing/2010/main" val="0"/>
              </a:ext>
            </a:extLst>
          </a:blip>
          <a:srcRect l="2542" r="2542" b="1617"/>
          <a:stretch/>
        </p:blipFill>
        <p:spPr bwMode="auto">
          <a:xfrm>
            <a:off x="9824396" y="4982240"/>
            <a:ext cx="945204" cy="1199231"/>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5000" t="7090" r="5000" b="3678"/>
          <a:stretch/>
        </p:blipFill>
        <p:spPr>
          <a:xfrm>
            <a:off x="10925080" y="5210864"/>
            <a:ext cx="1039789" cy="83760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icture 9" descr="C:\Users\christopher.r.acord\Desktop\12. PPE (Pending)\personal-protective-equipment-procedures-online-anytime.gif"/>
          <p:cNvPicPr>
            <a:picLocks noChangeAspect="1" noChangeArrowheads="1"/>
          </p:cNvPicPr>
          <p:nvPr/>
        </p:nvPicPr>
        <p:blipFill>
          <a:blip r:embed="rId8" cstate="print"/>
          <a:srcRect/>
          <a:stretch>
            <a:fillRect/>
          </a:stretch>
        </p:blipFill>
        <p:spPr bwMode="auto">
          <a:xfrm>
            <a:off x="315472" y="5081761"/>
            <a:ext cx="1814384" cy="157527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218747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ayak.jpg"/>
          <p:cNvPicPr>
            <a:picLocks noChangeAspect="1"/>
          </p:cNvPicPr>
          <p:nvPr/>
        </p:nvPicPr>
        <p:blipFill>
          <a:blip r:embed="rId3" cstate="print"/>
          <a:srcRect b="9600"/>
          <a:stretch>
            <a:fillRect/>
          </a:stretch>
        </p:blipFill>
        <p:spPr>
          <a:xfrm>
            <a:off x="8846077" y="1390141"/>
            <a:ext cx="2742735" cy="165295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descr="TonyHawk_468x481.jpg"/>
          <p:cNvPicPr>
            <a:picLocks noChangeAspect="1"/>
          </p:cNvPicPr>
          <p:nvPr/>
        </p:nvPicPr>
        <p:blipFill>
          <a:blip r:embed="rId4" cstate="print"/>
          <a:stretch>
            <a:fillRect/>
          </a:stretch>
        </p:blipFill>
        <p:spPr>
          <a:xfrm>
            <a:off x="8571582" y="4999664"/>
            <a:ext cx="1099888" cy="11304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descr="crankworx.jpg"/>
          <p:cNvPicPr>
            <a:picLocks noChangeAspect="1"/>
          </p:cNvPicPr>
          <p:nvPr/>
        </p:nvPicPr>
        <p:blipFill>
          <a:blip r:embed="rId5" cstate="print"/>
          <a:stretch>
            <a:fillRect/>
          </a:stretch>
        </p:blipFill>
        <p:spPr>
          <a:xfrm>
            <a:off x="9483432" y="4738842"/>
            <a:ext cx="1562536" cy="10383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8" descr="diver.jpg"/>
          <p:cNvPicPr>
            <a:picLocks noChangeAspect="1"/>
          </p:cNvPicPr>
          <p:nvPr/>
        </p:nvPicPr>
        <p:blipFill>
          <a:blip r:embed="rId6" cstate="print"/>
          <a:stretch>
            <a:fillRect/>
          </a:stretch>
        </p:blipFill>
        <p:spPr>
          <a:xfrm>
            <a:off x="10462155" y="4043432"/>
            <a:ext cx="1631220" cy="9562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Picture 3" descr="skeet.jpg"/>
          <p:cNvPicPr>
            <a:picLocks noChangeAspect="1"/>
          </p:cNvPicPr>
          <p:nvPr/>
        </p:nvPicPr>
        <p:blipFill>
          <a:blip r:embed="rId7" cstate="print"/>
          <a:srcRect l="5760" t="24960"/>
          <a:stretch>
            <a:fillRect/>
          </a:stretch>
        </p:blipFill>
        <p:spPr>
          <a:xfrm>
            <a:off x="9998562" y="2905435"/>
            <a:ext cx="2094813" cy="125102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descr="dirtbike.bmp"/>
          <p:cNvPicPr>
            <a:picLocks noChangeAspect="1"/>
          </p:cNvPicPr>
          <p:nvPr/>
        </p:nvPicPr>
        <p:blipFill>
          <a:blip r:embed="rId8" cstate="print"/>
          <a:srcRect l="36005"/>
          <a:stretch>
            <a:fillRect/>
          </a:stretch>
        </p:blipFill>
        <p:spPr>
          <a:xfrm>
            <a:off x="8193575" y="2739534"/>
            <a:ext cx="1855903" cy="203730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Content Placeholder 2"/>
          <p:cNvSpPr>
            <a:spLocks noGrp="1"/>
          </p:cNvSpPr>
          <p:nvPr>
            <p:ph idx="1"/>
          </p:nvPr>
        </p:nvSpPr>
        <p:spPr>
          <a:xfrm>
            <a:off x="532563" y="1808099"/>
            <a:ext cx="7465925" cy="4387850"/>
          </a:xfrm>
        </p:spPr>
        <p:txBody>
          <a:bodyPr>
            <a:normAutofit/>
          </a:bodyPr>
          <a:lstStyle/>
          <a:p>
            <a:r>
              <a:rPr lang="en-US" sz="2000" dirty="0" smtClean="0"/>
              <a:t>Proper conditioning and hydration </a:t>
            </a:r>
            <a:r>
              <a:rPr lang="en-US" sz="2000" dirty="0"/>
              <a:t>is essential </a:t>
            </a:r>
            <a:r>
              <a:rPr lang="en-US" sz="2000" dirty="0" smtClean="0"/>
              <a:t>when participating </a:t>
            </a:r>
            <a:r>
              <a:rPr lang="en-US" sz="2000" dirty="0"/>
              <a:t>in sports and physical activities such as </a:t>
            </a:r>
            <a:r>
              <a:rPr lang="en-US" sz="2000" dirty="0" smtClean="0"/>
              <a:t>MCMAP, flag </a:t>
            </a:r>
            <a:r>
              <a:rPr lang="en-US" sz="2000" dirty="0"/>
              <a:t>football, softball, basketball, racquetball, and soccer</a:t>
            </a:r>
            <a:r>
              <a:rPr lang="en-US" sz="2000" dirty="0" smtClean="0"/>
              <a:t>.  </a:t>
            </a:r>
          </a:p>
          <a:p>
            <a:pPr marL="0" indent="0">
              <a:buNone/>
            </a:pPr>
            <a:endParaRPr lang="en-US" sz="2000" dirty="0"/>
          </a:p>
          <a:p>
            <a:r>
              <a:rPr lang="en-US" sz="2000" dirty="0"/>
              <a:t>Safety equipment such as pads, guards, mouthpieces, and </a:t>
            </a:r>
            <a:r>
              <a:rPr lang="en-US" sz="2000" dirty="0" smtClean="0"/>
              <a:t>goggles are </a:t>
            </a:r>
            <a:r>
              <a:rPr lang="en-US" sz="2000" dirty="0"/>
              <a:t>mandatory to prevent serious </a:t>
            </a:r>
            <a:r>
              <a:rPr lang="en-US" sz="2000" dirty="0" smtClean="0"/>
              <a:t>mishaps.</a:t>
            </a:r>
          </a:p>
          <a:p>
            <a:endParaRPr lang="en-US" sz="2000" dirty="0" smtClean="0"/>
          </a:p>
          <a:p>
            <a:r>
              <a:rPr lang="en-US" sz="2000" dirty="0" smtClean="0"/>
              <a:t>Personnel conducting tasks </a:t>
            </a:r>
            <a:r>
              <a:rPr lang="en-US" sz="2000" dirty="0"/>
              <a:t>such as lawn maintenance, cleaning, and hobbies, will </a:t>
            </a:r>
            <a:r>
              <a:rPr lang="en-US" sz="2000" dirty="0" smtClean="0"/>
              <a:t>wear appropriate </a:t>
            </a:r>
            <a:r>
              <a:rPr lang="en-US" sz="2000" dirty="0"/>
              <a:t>PPE as if they were on the job site</a:t>
            </a:r>
            <a:r>
              <a:rPr lang="en-US" sz="2000" dirty="0" smtClean="0"/>
              <a:t>.</a:t>
            </a:r>
          </a:p>
          <a:p>
            <a:endParaRPr lang="en-US" sz="2000" dirty="0"/>
          </a:p>
          <a:p>
            <a:r>
              <a:rPr lang="en-US" sz="2000" dirty="0" smtClean="0"/>
              <a:t>Firearm Safety – remember those safety rules!</a:t>
            </a:r>
          </a:p>
          <a:p>
            <a:endParaRPr lang="en-US" dirty="0"/>
          </a:p>
        </p:txBody>
      </p:sp>
      <p:sp>
        <p:nvSpPr>
          <p:cNvPr id="2" name="Title 1"/>
          <p:cNvSpPr>
            <a:spLocks noGrp="1"/>
          </p:cNvSpPr>
          <p:nvPr>
            <p:ph type="title"/>
          </p:nvPr>
        </p:nvSpPr>
        <p:spPr/>
        <p:txBody>
          <a:bodyPr/>
          <a:lstStyle/>
          <a:p>
            <a:r>
              <a:rPr lang="en-US" dirty="0" smtClean="0"/>
              <a:t>Recreational and Off Duty Safety </a:t>
            </a:r>
            <a:endParaRPr lang="en-US" dirty="0"/>
          </a:p>
        </p:txBody>
      </p:sp>
    </p:spTree>
    <p:extLst>
      <p:ext uri="{BB962C8B-B14F-4D97-AF65-F5344CB8AC3E}">
        <p14:creationId xmlns:p14="http://schemas.microsoft.com/office/powerpoint/2010/main" val="886000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to="" calcmode="lin" valueType="num">
                                      <p:cBhvr>
                                        <p:cTn id="11" dur="1" fill="hold"/>
                                        <p:tgtEl>
                                          <p:spTgt spid="5"/>
                                        </p:tgtEl>
                                        <p:attrNameLst>
                                          <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hristopher.r.acord\Desktop\11. HAZCOM (Pending)\GHS-Label-Elements-cropped-1024x863.png"/>
          <p:cNvPicPr>
            <a:picLocks noChangeAspect="1" noChangeArrowheads="1"/>
          </p:cNvPicPr>
          <p:nvPr/>
        </p:nvPicPr>
        <p:blipFill>
          <a:blip r:embed="rId3" cstate="print"/>
          <a:srcRect/>
          <a:stretch>
            <a:fillRect/>
          </a:stretch>
        </p:blipFill>
        <p:spPr bwMode="auto">
          <a:xfrm>
            <a:off x="5949369" y="1622018"/>
            <a:ext cx="6113650" cy="434758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Title 9"/>
          <p:cNvSpPr>
            <a:spLocks noGrp="1"/>
          </p:cNvSpPr>
          <p:nvPr>
            <p:ph type="title"/>
          </p:nvPr>
        </p:nvSpPr>
        <p:spPr/>
        <p:txBody>
          <a:bodyPr/>
          <a:lstStyle/>
          <a:p>
            <a:r>
              <a:rPr lang="en-US" dirty="0" smtClean="0"/>
              <a:t>Hazardous Communication (HAZCOM)</a:t>
            </a:r>
            <a:endParaRPr lang="en-US" dirty="0"/>
          </a:p>
        </p:txBody>
      </p:sp>
      <p:sp>
        <p:nvSpPr>
          <p:cNvPr id="11" name="Content Placeholder 10"/>
          <p:cNvSpPr>
            <a:spLocks noGrp="1"/>
          </p:cNvSpPr>
          <p:nvPr>
            <p:ph idx="1"/>
          </p:nvPr>
        </p:nvSpPr>
        <p:spPr>
          <a:xfrm>
            <a:off x="624417" y="1844675"/>
            <a:ext cx="4950473" cy="4387850"/>
          </a:xfrm>
        </p:spPr>
        <p:txBody>
          <a:bodyPr>
            <a:normAutofit fontScale="92500" lnSpcReduction="10000"/>
          </a:bodyPr>
          <a:lstStyle/>
          <a:p>
            <a:r>
              <a:rPr lang="en-US" dirty="0"/>
              <a:t>Supervisors shall review departmental Hazard Communications Plan with all personnel and ensure they understand it completely. </a:t>
            </a:r>
            <a:endParaRPr lang="en-US" dirty="0" smtClean="0"/>
          </a:p>
          <a:p>
            <a:pPr marL="0" indent="0">
              <a:buNone/>
            </a:pPr>
            <a:endParaRPr lang="en-US" dirty="0" smtClean="0"/>
          </a:p>
          <a:p>
            <a:r>
              <a:rPr lang="en-US" dirty="0" smtClean="0"/>
              <a:t>Global Harmonized System (GHS)</a:t>
            </a:r>
          </a:p>
          <a:p>
            <a:pPr lvl="1"/>
            <a:r>
              <a:rPr lang="en-US" dirty="0" smtClean="0"/>
              <a:t>Workers Right to Know</a:t>
            </a:r>
          </a:p>
          <a:p>
            <a:pPr lvl="1"/>
            <a:r>
              <a:rPr lang="en-US" dirty="0" smtClean="0"/>
              <a:t>Hazardous Material Labeling</a:t>
            </a:r>
          </a:p>
          <a:p>
            <a:pPr lvl="1"/>
            <a:r>
              <a:rPr lang="en-US" dirty="0" smtClean="0"/>
              <a:t>Safety Data Sheet (SDS)</a:t>
            </a:r>
          </a:p>
          <a:p>
            <a:pPr lvl="1"/>
            <a:endParaRPr lang="en-US" dirty="0"/>
          </a:p>
          <a:p>
            <a:pPr lvl="1"/>
            <a:endParaRPr lang="en-US" dirty="0" smtClean="0"/>
          </a:p>
        </p:txBody>
      </p:sp>
      <p:pic>
        <p:nvPicPr>
          <p:cNvPr id="4" name="Picture 4" descr="HAZCOM2.jpg"/>
          <p:cNvPicPr>
            <a:picLocks noChangeAspect="1"/>
          </p:cNvPicPr>
          <p:nvPr/>
        </p:nvPicPr>
        <p:blipFill>
          <a:blip r:embed="rId4" cstate="print"/>
          <a:srcRect/>
          <a:stretch>
            <a:fillRect/>
          </a:stretch>
        </p:blipFill>
        <p:spPr bwMode="auto">
          <a:xfrm>
            <a:off x="10878397" y="278437"/>
            <a:ext cx="1029455" cy="1271925"/>
          </a:xfrm>
          <a:prstGeom prst="rect">
            <a:avLst/>
          </a:prstGeom>
          <a:noFill/>
          <a:ln w="9525">
            <a:noFill/>
            <a:miter lim="800000"/>
            <a:headEnd/>
            <a:tailEnd/>
          </a:ln>
        </p:spPr>
      </p:pic>
    </p:spTree>
    <p:extLst>
      <p:ext uri="{BB962C8B-B14F-4D97-AF65-F5344CB8AC3E}">
        <p14:creationId xmlns:p14="http://schemas.microsoft.com/office/powerpoint/2010/main" val="2418357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srcRect t="45203" r="6361"/>
          <a:stretch>
            <a:fillRect/>
          </a:stretch>
        </p:blipFill>
        <p:spPr bwMode="auto">
          <a:xfrm>
            <a:off x="8366358" y="4680283"/>
            <a:ext cx="1291072" cy="1515665"/>
          </a:xfrm>
          <a:prstGeom prst="rect">
            <a:avLst/>
          </a:prstGeom>
          <a:ln w="38100" cap="sq">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7"/>
          <p:cNvPicPr>
            <a:picLocks noChangeAspect="1" noChangeArrowheads="1"/>
          </p:cNvPicPr>
          <p:nvPr/>
        </p:nvPicPr>
        <p:blipFill>
          <a:blip r:embed="rId4" cstate="print"/>
          <a:srcRect l="22197" t="22237" r="18673" b="38537"/>
          <a:stretch>
            <a:fillRect/>
          </a:stretch>
        </p:blipFill>
        <p:spPr bwMode="auto">
          <a:xfrm>
            <a:off x="10491282" y="4680284"/>
            <a:ext cx="1290435" cy="1515665"/>
          </a:xfrm>
          <a:prstGeom prst="rect">
            <a:avLst/>
          </a:prstGeom>
          <a:ln w="38100" cap="sq">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Rectangle 5"/>
          <p:cNvSpPr>
            <a:spLocks noChangeArrowheads="1"/>
          </p:cNvSpPr>
          <p:nvPr/>
        </p:nvSpPr>
        <p:spPr bwMode="auto">
          <a:xfrm>
            <a:off x="7925555" y="1292444"/>
            <a:ext cx="4030692" cy="461665"/>
          </a:xfrm>
          <a:prstGeom prst="rect">
            <a:avLst/>
          </a:prstGeom>
          <a:solidFill>
            <a:schemeClr val="tx2"/>
          </a:solidFill>
          <a:ln w="9525">
            <a:noFill/>
            <a:miter lim="800000"/>
            <a:headEnd/>
            <a:tailEnd/>
          </a:ln>
          <a:effectLst/>
        </p:spPr>
        <p:txBody>
          <a:bodyPr wrap="square">
            <a:spAutoFit/>
          </a:bodyPr>
          <a:lstStyle/>
          <a:p>
            <a:pPr algn="ctr">
              <a:defRPr/>
            </a:pPr>
            <a:r>
              <a:rPr lang="en-US" sz="1200" b="0" i="1" dirty="0" smtClean="0">
                <a:solidFill>
                  <a:srgbClr val="FFC000"/>
                </a:solidFill>
                <a:latin typeface="Arial" charset="0"/>
              </a:rPr>
              <a:t>“After </a:t>
            </a:r>
            <a:r>
              <a:rPr lang="en-US" sz="1200" b="0" i="1" dirty="0">
                <a:solidFill>
                  <a:srgbClr val="FFC000"/>
                </a:solidFill>
                <a:latin typeface="Arial" charset="0"/>
              </a:rPr>
              <a:t>20 Years of </a:t>
            </a:r>
            <a:r>
              <a:rPr lang="en-US" sz="1200" b="0" i="1" dirty="0" smtClean="0">
                <a:solidFill>
                  <a:srgbClr val="FFC000"/>
                </a:solidFill>
                <a:latin typeface="Arial" charset="0"/>
              </a:rPr>
              <a:t>Service…Only </a:t>
            </a:r>
            <a:r>
              <a:rPr lang="en-US" sz="1200" b="0" i="1" dirty="0">
                <a:solidFill>
                  <a:srgbClr val="FFC000"/>
                </a:solidFill>
                <a:latin typeface="Arial" charset="0"/>
              </a:rPr>
              <a:t>One </a:t>
            </a:r>
            <a:r>
              <a:rPr lang="en-US" sz="1200" b="0" i="1" dirty="0" smtClean="0">
                <a:solidFill>
                  <a:srgbClr val="FFC000"/>
                </a:solidFill>
                <a:latin typeface="Arial" charset="0"/>
              </a:rPr>
              <a:t>Regret”</a:t>
            </a:r>
          </a:p>
          <a:p>
            <a:pPr>
              <a:defRPr/>
            </a:pPr>
            <a:r>
              <a:rPr lang="en-US" sz="1200" b="0" dirty="0" smtClean="0">
                <a:solidFill>
                  <a:srgbClr val="FFC000"/>
                </a:solidFill>
                <a:latin typeface="Arial" charset="0"/>
              </a:rPr>
              <a:t>Sergeant Major </a:t>
            </a:r>
            <a:r>
              <a:rPr lang="en-US" sz="1200" b="0" dirty="0">
                <a:solidFill>
                  <a:srgbClr val="FFC000"/>
                </a:solidFill>
                <a:latin typeface="Arial" charset="0"/>
              </a:rPr>
              <a:t>Kevin M. </a:t>
            </a:r>
            <a:r>
              <a:rPr lang="en-US" sz="1200" b="0" dirty="0" err="1" smtClean="0">
                <a:solidFill>
                  <a:srgbClr val="FFC000"/>
                </a:solidFill>
                <a:latin typeface="Arial" charset="0"/>
              </a:rPr>
              <a:t>Skelly</a:t>
            </a:r>
            <a:r>
              <a:rPr lang="en-US" sz="1200" dirty="0" smtClean="0">
                <a:solidFill>
                  <a:srgbClr val="FFC000"/>
                </a:solidFill>
              </a:rPr>
              <a:t>,  </a:t>
            </a:r>
            <a:r>
              <a:rPr lang="en-US" sz="1200" b="0" dirty="0" smtClean="0">
                <a:solidFill>
                  <a:srgbClr val="FFC000"/>
                </a:solidFill>
                <a:latin typeface="Arial" charset="0"/>
              </a:rPr>
              <a:t>NCO </a:t>
            </a:r>
            <a:r>
              <a:rPr lang="en-US" sz="1200" b="0" dirty="0">
                <a:solidFill>
                  <a:srgbClr val="FFC000"/>
                </a:solidFill>
                <a:latin typeface="Arial" charset="0"/>
              </a:rPr>
              <a:t>Journal, Fall </a:t>
            </a:r>
            <a:r>
              <a:rPr lang="en-US" sz="1200" b="0" dirty="0" smtClean="0">
                <a:solidFill>
                  <a:srgbClr val="FFC000"/>
                </a:solidFill>
                <a:latin typeface="Arial" charset="0"/>
              </a:rPr>
              <a:t>1995</a:t>
            </a:r>
            <a:endParaRPr lang="en-US" sz="1200" b="0" dirty="0">
              <a:solidFill>
                <a:srgbClr val="FFC000"/>
              </a:solidFill>
              <a:latin typeface="Arial" charset="0"/>
            </a:endParaRPr>
          </a:p>
        </p:txBody>
      </p:sp>
      <p:sp>
        <p:nvSpPr>
          <p:cNvPr id="2" name="Title 1"/>
          <p:cNvSpPr>
            <a:spLocks noGrp="1"/>
          </p:cNvSpPr>
          <p:nvPr>
            <p:ph type="title"/>
          </p:nvPr>
        </p:nvSpPr>
        <p:spPr/>
        <p:txBody>
          <a:bodyPr/>
          <a:lstStyle/>
          <a:p>
            <a:r>
              <a:rPr lang="en-US" dirty="0" smtClean="0"/>
              <a:t>Hearing Conservation</a:t>
            </a:r>
            <a:endParaRPr lang="en-US" dirty="0"/>
          </a:p>
        </p:txBody>
      </p:sp>
      <p:sp>
        <p:nvSpPr>
          <p:cNvPr id="3" name="Content Placeholder 2"/>
          <p:cNvSpPr>
            <a:spLocks noGrp="1"/>
          </p:cNvSpPr>
          <p:nvPr>
            <p:ph idx="1"/>
          </p:nvPr>
        </p:nvSpPr>
        <p:spPr>
          <a:xfrm>
            <a:off x="572757" y="1808099"/>
            <a:ext cx="7305152" cy="4387850"/>
          </a:xfrm>
        </p:spPr>
        <p:txBody>
          <a:bodyPr>
            <a:normAutofit fontScale="85000" lnSpcReduction="10000"/>
          </a:bodyPr>
          <a:lstStyle/>
          <a:p>
            <a:r>
              <a:rPr lang="en-US" dirty="0"/>
              <a:t>Single hearing protection</a:t>
            </a:r>
          </a:p>
          <a:p>
            <a:pPr lvl="1"/>
            <a:r>
              <a:rPr lang="en-US" dirty="0"/>
              <a:t>Plug or Muff (</a:t>
            </a:r>
            <a:r>
              <a:rPr lang="en-US" dirty="0" smtClean="0"/>
              <a:t>85-104 </a:t>
            </a:r>
            <a:r>
              <a:rPr lang="en-US" dirty="0" err="1"/>
              <a:t>dBA</a:t>
            </a:r>
            <a:r>
              <a:rPr lang="en-US" dirty="0"/>
              <a:t>, 140-165 </a:t>
            </a:r>
            <a:r>
              <a:rPr lang="en-US" dirty="0" err="1"/>
              <a:t>dBP</a:t>
            </a:r>
            <a:r>
              <a:rPr lang="en-US" dirty="0"/>
              <a:t>)</a:t>
            </a:r>
          </a:p>
          <a:p>
            <a:endParaRPr lang="en-US" sz="2400" dirty="0"/>
          </a:p>
          <a:p>
            <a:r>
              <a:rPr lang="en-US" dirty="0"/>
              <a:t>Double hearing protection</a:t>
            </a:r>
          </a:p>
          <a:p>
            <a:pPr lvl="1"/>
            <a:r>
              <a:rPr lang="en-US" dirty="0"/>
              <a:t>Plug and Muff (above </a:t>
            </a:r>
            <a:r>
              <a:rPr lang="en-US" dirty="0" smtClean="0"/>
              <a:t>104 </a:t>
            </a:r>
            <a:r>
              <a:rPr lang="en-US" dirty="0" err="1"/>
              <a:t>dBA</a:t>
            </a:r>
            <a:r>
              <a:rPr lang="en-US" dirty="0"/>
              <a:t>, 165 </a:t>
            </a:r>
            <a:r>
              <a:rPr lang="en-US" dirty="0" err="1"/>
              <a:t>dBP</a:t>
            </a:r>
            <a:r>
              <a:rPr lang="en-US" dirty="0"/>
              <a:t>)</a:t>
            </a:r>
          </a:p>
          <a:p>
            <a:pPr lvl="1"/>
            <a:r>
              <a:rPr lang="en-US" dirty="0"/>
              <a:t>Plug and Muff AND administrative or engineering controls (when the use of HPDs do not reduce noise levels below 85 </a:t>
            </a:r>
            <a:r>
              <a:rPr lang="en-US" dirty="0" err="1"/>
              <a:t>dBA</a:t>
            </a:r>
            <a:r>
              <a:rPr lang="en-US" dirty="0"/>
              <a:t> or 140 </a:t>
            </a:r>
            <a:r>
              <a:rPr lang="en-US" dirty="0" err="1"/>
              <a:t>dBP</a:t>
            </a:r>
            <a:r>
              <a:rPr lang="en-US" dirty="0" smtClean="0"/>
              <a:t>)</a:t>
            </a:r>
          </a:p>
          <a:p>
            <a:pPr marL="340506" lvl="1" indent="0">
              <a:buNone/>
            </a:pPr>
            <a:r>
              <a:rPr lang="en-US" dirty="0" smtClean="0"/>
              <a:t> </a:t>
            </a:r>
            <a:endParaRPr lang="en-US" dirty="0"/>
          </a:p>
          <a:p>
            <a:r>
              <a:rPr lang="en-US" dirty="0" smtClean="0"/>
              <a:t>A question to think about: </a:t>
            </a:r>
          </a:p>
          <a:p>
            <a:pPr lvl="1"/>
            <a:r>
              <a:rPr lang="en-US" dirty="0" smtClean="0"/>
              <a:t>Why is the sense of hearing a war fighters greatest weapon?</a:t>
            </a:r>
            <a:endParaRPr lang="en-US" dirty="0"/>
          </a:p>
        </p:txBody>
      </p:sp>
      <p:sp>
        <p:nvSpPr>
          <p:cNvPr id="5" name="Rectangle 8"/>
          <p:cNvSpPr>
            <a:spLocks/>
          </p:cNvSpPr>
          <p:nvPr/>
        </p:nvSpPr>
        <p:spPr bwMode="auto">
          <a:xfrm>
            <a:off x="8245131" y="4002025"/>
            <a:ext cx="1533525" cy="569913"/>
          </a:xfrm>
          <a:prstGeom prst="rect">
            <a:avLst/>
          </a:prstGeom>
          <a:solidFill>
            <a:schemeClr val="tx1"/>
          </a:solidFill>
          <a:ln w="12700" cap="rnd">
            <a:noFill/>
            <a:round/>
            <a:headEnd/>
            <a:tailEnd/>
          </a:ln>
        </p:spPr>
        <p:txBody>
          <a:bodyPr wrap="square" lIns="38100" tIns="38100" rIns="38100" bIns="38100">
            <a:spAutoFit/>
          </a:bodyPr>
          <a:lstStyle/>
          <a:p>
            <a:pPr algn="ctr" fontAlgn="auto">
              <a:spcBef>
                <a:spcPts val="0"/>
              </a:spcBef>
              <a:spcAft>
                <a:spcPts val="0"/>
              </a:spcAft>
              <a:defRPr/>
            </a:pPr>
            <a:r>
              <a:rPr lang="en-US" sz="3200" dirty="0">
                <a:solidFill>
                  <a:srgbClr val="00FF00"/>
                </a:solidFill>
                <a:latin typeface="Arial Bold" charset="0"/>
                <a:cs typeface="Arial Bold" charset="0"/>
                <a:sym typeface="Arial Bold" charset="0"/>
              </a:rPr>
              <a:t>Right</a:t>
            </a:r>
            <a:endParaRPr lang="en-US" sz="3600" dirty="0">
              <a:solidFill>
                <a:srgbClr val="00FF00"/>
              </a:solidFill>
              <a:latin typeface="Arial Bold" charset="0"/>
              <a:cs typeface="Arial Bold" charset="0"/>
              <a:sym typeface="Arial Bold" charset="0"/>
            </a:endParaRPr>
          </a:p>
        </p:txBody>
      </p:sp>
      <p:sp>
        <p:nvSpPr>
          <p:cNvPr id="7" name="Rectangle 9"/>
          <p:cNvSpPr>
            <a:spLocks/>
          </p:cNvSpPr>
          <p:nvPr/>
        </p:nvSpPr>
        <p:spPr bwMode="auto">
          <a:xfrm>
            <a:off x="10336399" y="4002025"/>
            <a:ext cx="1600200" cy="569913"/>
          </a:xfrm>
          <a:prstGeom prst="rect">
            <a:avLst/>
          </a:prstGeom>
          <a:solidFill>
            <a:schemeClr val="tx1"/>
          </a:solidFill>
          <a:ln w="12700" cap="rnd">
            <a:noFill/>
            <a:round/>
            <a:headEnd/>
            <a:tailEnd/>
          </a:ln>
        </p:spPr>
        <p:txBody>
          <a:bodyPr wrap="square" lIns="38100" tIns="38100" rIns="38100" bIns="38100">
            <a:spAutoFit/>
          </a:bodyPr>
          <a:lstStyle/>
          <a:p>
            <a:pPr algn="ctr" fontAlgn="auto">
              <a:spcBef>
                <a:spcPts val="0"/>
              </a:spcBef>
              <a:spcAft>
                <a:spcPts val="0"/>
              </a:spcAft>
              <a:defRPr/>
            </a:pPr>
            <a:r>
              <a:rPr lang="en-US" sz="3200" dirty="0">
                <a:solidFill>
                  <a:srgbClr val="C00000"/>
                </a:solidFill>
                <a:latin typeface="Arial Bold" charset="0"/>
                <a:cs typeface="Arial Bold" charset="0"/>
                <a:sym typeface="Arial Bold" charset="0"/>
              </a:rPr>
              <a:t>Wrong</a:t>
            </a:r>
            <a:endParaRPr lang="en-US" sz="3600" dirty="0">
              <a:solidFill>
                <a:srgbClr val="C00000"/>
              </a:solidFill>
              <a:latin typeface="Arial Bold" charset="0"/>
              <a:cs typeface="Arial Bold" charset="0"/>
              <a:sym typeface="Arial Bold" charset="0"/>
            </a:endParaRPr>
          </a:p>
        </p:txBody>
      </p:sp>
      <p:sp>
        <p:nvSpPr>
          <p:cNvPr id="9" name="TextBox 8"/>
          <p:cNvSpPr txBox="1"/>
          <p:nvPr/>
        </p:nvSpPr>
        <p:spPr>
          <a:xfrm>
            <a:off x="8366358" y="1808099"/>
            <a:ext cx="3149086" cy="1815882"/>
          </a:xfrm>
          <a:prstGeom prst="rect">
            <a:avLst/>
          </a:prstGeom>
          <a:noFill/>
        </p:spPr>
        <p:txBody>
          <a:bodyPr wrap="square" rtlCol="0">
            <a:spAutoFit/>
          </a:bodyPr>
          <a:lstStyle/>
          <a:p>
            <a:r>
              <a:rPr lang="en-US" sz="1400" dirty="0"/>
              <a:t>“If I could change one thing from the past 20 years, it would be the constant ringing in my ears I live with now - all because I didn’t wear hearing protection when I should have… The only thing I can change now are the batteries in my hearing aids.”</a:t>
            </a:r>
          </a:p>
        </p:txBody>
      </p:sp>
    </p:spTree>
    <p:extLst>
      <p:ext uri="{BB962C8B-B14F-4D97-AF65-F5344CB8AC3E}">
        <p14:creationId xmlns:p14="http://schemas.microsoft.com/office/powerpoint/2010/main" val="2592269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chor="ctr">
            <a:noAutofit/>
          </a:bodyPr>
          <a:lstStyle/>
          <a:p>
            <a:r>
              <a:rPr lang="en-US" sz="3200" dirty="0" smtClean="0"/>
              <a:t> </a:t>
            </a:r>
            <a:r>
              <a:rPr lang="en-US" sz="3200" dirty="0"/>
              <a:t>Safety Indoctrination Brief</a:t>
            </a:r>
          </a:p>
        </p:txBody>
      </p:sp>
      <p:sp>
        <p:nvSpPr>
          <p:cNvPr id="6" name="Subtitle 5"/>
          <p:cNvSpPr>
            <a:spLocks noGrp="1"/>
          </p:cNvSpPr>
          <p:nvPr>
            <p:ph type="subTitle" idx="1"/>
          </p:nvPr>
        </p:nvSpPr>
        <p:spPr/>
        <p:txBody>
          <a:bodyPr/>
          <a:lstStyle/>
          <a:p>
            <a:r>
              <a:rPr lang="en-US" dirty="0" smtClean="0"/>
              <a:t>MCAS Miramar Safety Department</a:t>
            </a:r>
            <a:endParaRPr lang="en-US" dirty="0"/>
          </a:p>
        </p:txBody>
      </p:sp>
    </p:spTree>
    <p:extLst>
      <p:ext uri="{BB962C8B-B14F-4D97-AF65-F5344CB8AC3E}">
        <p14:creationId xmlns:p14="http://schemas.microsoft.com/office/powerpoint/2010/main" val="2222039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B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8161" y="3802399"/>
            <a:ext cx="1830906" cy="255188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r="4659"/>
          <a:stretch>
            <a:fillRect/>
          </a:stretch>
        </p:blipFill>
        <p:spPr bwMode="auto">
          <a:xfrm>
            <a:off x="8777289" y="1954144"/>
            <a:ext cx="1992311" cy="208445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Blood-Borne Pathogens</a:t>
            </a:r>
            <a:endParaRPr lang="en-US" dirty="0"/>
          </a:p>
        </p:txBody>
      </p:sp>
      <p:sp>
        <p:nvSpPr>
          <p:cNvPr id="3" name="Content Placeholder 2"/>
          <p:cNvSpPr>
            <a:spLocks noGrp="1"/>
          </p:cNvSpPr>
          <p:nvPr>
            <p:ph idx="1"/>
          </p:nvPr>
        </p:nvSpPr>
        <p:spPr>
          <a:xfrm>
            <a:off x="624417" y="1844675"/>
            <a:ext cx="8081838" cy="4387850"/>
          </a:xfrm>
        </p:spPr>
        <p:txBody>
          <a:bodyPr/>
          <a:lstStyle/>
          <a:p>
            <a:r>
              <a:rPr lang="en-US" sz="2000" dirty="0" smtClean="0"/>
              <a:t>Human blood can contain diseases like HIV, Hepatitis B, and Hepatitis C.  Take precautions to prevent exposure.</a:t>
            </a:r>
          </a:p>
          <a:p>
            <a:endParaRPr lang="en-US" sz="2000" dirty="0" smtClean="0"/>
          </a:p>
          <a:p>
            <a:r>
              <a:rPr lang="en-US" sz="2000" dirty="0" smtClean="0"/>
              <a:t>Protect yourself with gloves, mask, goggles, and always bandage any cuts and sores you have.</a:t>
            </a:r>
          </a:p>
          <a:p>
            <a:endParaRPr lang="en-US" sz="2000" dirty="0" smtClean="0"/>
          </a:p>
          <a:p>
            <a:r>
              <a:rPr lang="en-US" sz="2000" dirty="0" smtClean="0"/>
              <a:t>If you suspect you have been exposed, report this to your supervisor and visit the OHC for testing and evaluation.</a:t>
            </a:r>
          </a:p>
          <a:p>
            <a:endParaRPr lang="en-US" sz="2000" dirty="0" smtClean="0"/>
          </a:p>
          <a:p>
            <a:r>
              <a:rPr lang="en-US" sz="2000" dirty="0" smtClean="0"/>
              <a:t>If blood gets on equipment notify supervisor for proper cleanup.</a:t>
            </a:r>
            <a:endParaRPr lang="en-US" sz="2000" dirty="0"/>
          </a:p>
        </p:txBody>
      </p:sp>
      <p:pic>
        <p:nvPicPr>
          <p:cNvPr id="4" name="Picture 3"/>
          <p:cNvPicPr>
            <a:picLocks noChangeAspect="1"/>
          </p:cNvPicPr>
          <p:nvPr/>
        </p:nvPicPr>
        <p:blipFill>
          <a:blip r:embed="rId5"/>
          <a:stretch>
            <a:fillRect/>
          </a:stretch>
        </p:blipFill>
        <p:spPr>
          <a:xfrm>
            <a:off x="10658678" y="339609"/>
            <a:ext cx="1306343" cy="1149581"/>
          </a:xfrm>
          <a:prstGeom prst="rect">
            <a:avLst/>
          </a:prstGeom>
        </p:spPr>
      </p:pic>
    </p:spTree>
    <p:extLst>
      <p:ext uri="{BB962C8B-B14F-4D97-AF65-F5344CB8AC3E}">
        <p14:creationId xmlns:p14="http://schemas.microsoft.com/office/powerpoint/2010/main" val="1619697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300202" y="1387415"/>
            <a:ext cx="2064552" cy="154642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2" descr="http://t1.gstatic.com/images?q=tbn:ANd9GcRDQzsa5-Pmucd37o8eDdnv0rMI6NiijKxn_Kct_MFfI0_wGFAKSP7b764">
            <a:hlinkClick r:id="rId4"/>
          </p:cNvPr>
          <p:cNvPicPr>
            <a:picLocks noChangeAspect="1" noChangeArrowheads="1"/>
          </p:cNvPicPr>
          <p:nvPr/>
        </p:nvPicPr>
        <p:blipFill>
          <a:blip r:embed="rId5" cstate="print"/>
          <a:srcRect/>
          <a:stretch>
            <a:fillRect/>
          </a:stretch>
        </p:blipFill>
        <p:spPr bwMode="auto">
          <a:xfrm>
            <a:off x="10332478" y="3317101"/>
            <a:ext cx="1672231" cy="127046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0818" y="3053603"/>
            <a:ext cx="881308" cy="180624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Picture 3"/>
          <p:cNvPicPr>
            <a:picLocks noChangeAspect="1" noChangeArrowheads="1"/>
          </p:cNvPicPr>
          <p:nvPr/>
        </p:nvPicPr>
        <p:blipFill>
          <a:blip r:embed="rId7" cstate="print"/>
          <a:srcRect/>
          <a:stretch>
            <a:fillRect/>
          </a:stretch>
        </p:blipFill>
        <p:spPr bwMode="auto">
          <a:xfrm>
            <a:off x="9591472" y="4970834"/>
            <a:ext cx="2159540" cy="162440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p:txBody>
          <a:bodyPr/>
          <a:lstStyle/>
          <a:p>
            <a:r>
              <a:rPr lang="en-US" dirty="0" smtClean="0"/>
              <a:t>Electrical Safety</a:t>
            </a:r>
            <a:endParaRPr lang="en-US" dirty="0"/>
          </a:p>
        </p:txBody>
      </p:sp>
      <p:sp>
        <p:nvSpPr>
          <p:cNvPr id="3" name="Content Placeholder 2"/>
          <p:cNvSpPr>
            <a:spLocks noGrp="1"/>
          </p:cNvSpPr>
          <p:nvPr>
            <p:ph idx="1"/>
          </p:nvPr>
        </p:nvSpPr>
        <p:spPr>
          <a:xfrm>
            <a:off x="624417" y="1844675"/>
            <a:ext cx="8373668" cy="4387850"/>
          </a:xfrm>
        </p:spPr>
        <p:txBody>
          <a:bodyPr>
            <a:normAutofit fontScale="92500" lnSpcReduction="20000"/>
          </a:bodyPr>
          <a:lstStyle/>
          <a:p>
            <a:r>
              <a:rPr lang="en-US" sz="1800" dirty="0" smtClean="0"/>
              <a:t>Electricity kills numerous people each year.  Respect for electricity is essential to safety.</a:t>
            </a:r>
          </a:p>
          <a:p>
            <a:endParaRPr lang="en-US" sz="1800" dirty="0"/>
          </a:p>
          <a:p>
            <a:r>
              <a:rPr lang="en-US" sz="1800" dirty="0" smtClean="0"/>
              <a:t>Only training and qualified people are allowed to work on or near live electrical equipment.</a:t>
            </a:r>
          </a:p>
          <a:p>
            <a:endParaRPr lang="en-US" sz="1800" dirty="0"/>
          </a:p>
          <a:p>
            <a:r>
              <a:rPr lang="en-US" sz="1800" dirty="0" smtClean="0"/>
              <a:t>Damaged electrical equipment must be taken out of service immediately.</a:t>
            </a:r>
          </a:p>
          <a:p>
            <a:endParaRPr lang="en-US" sz="1800" dirty="0"/>
          </a:p>
          <a:p>
            <a:r>
              <a:rPr lang="en-US" sz="1800" dirty="0" smtClean="0"/>
              <a:t>Avoid using electrical equipment in wet locations.</a:t>
            </a:r>
          </a:p>
          <a:p>
            <a:endParaRPr lang="en-US" sz="1800" dirty="0"/>
          </a:p>
          <a:p>
            <a:r>
              <a:rPr lang="en-US" sz="1800" dirty="0" smtClean="0"/>
              <a:t>Check electrical cords before each use for damage to protective shell or receptacle ends.</a:t>
            </a:r>
          </a:p>
          <a:p>
            <a:endParaRPr lang="en-US" sz="1800" dirty="0"/>
          </a:p>
          <a:p>
            <a:r>
              <a:rPr lang="en-US" sz="1800" dirty="0" smtClean="0"/>
              <a:t>Do not place cords where they can be run over, pinched, or twisted.</a:t>
            </a:r>
          </a:p>
          <a:p>
            <a:endParaRPr lang="en-US" sz="1800" dirty="0"/>
          </a:p>
          <a:p>
            <a:r>
              <a:rPr lang="en-US" sz="1800" dirty="0" smtClean="0"/>
              <a:t>Never plug electrical strips or surge protectors into one another.</a:t>
            </a:r>
          </a:p>
          <a:p>
            <a:endParaRPr lang="en-US" dirty="0"/>
          </a:p>
        </p:txBody>
      </p:sp>
    </p:spTree>
    <p:extLst>
      <p:ext uri="{BB962C8B-B14F-4D97-AF65-F5344CB8AC3E}">
        <p14:creationId xmlns:p14="http://schemas.microsoft.com/office/powerpoint/2010/main" val="4125485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ehs.unc.edu/training/self_study/loto/images/22.jpg"/>
          <p:cNvPicPr>
            <a:picLocks noChangeAspect="1" noChangeArrowheads="1"/>
          </p:cNvPicPr>
          <p:nvPr/>
        </p:nvPicPr>
        <p:blipFill>
          <a:blip r:embed="rId2" cstate="print"/>
          <a:srcRect/>
          <a:stretch>
            <a:fillRect/>
          </a:stretch>
        </p:blipFill>
        <p:spPr bwMode="auto">
          <a:xfrm>
            <a:off x="529480" y="4187537"/>
            <a:ext cx="3983276" cy="23700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5" descr="Go to fullsize image">
            <a:hlinkClick r:id="rId3"/>
          </p:cNvPr>
          <p:cNvPicPr>
            <a:picLocks noChangeAspect="1" noChangeArrowheads="1"/>
          </p:cNvPicPr>
          <p:nvPr/>
        </p:nvPicPr>
        <p:blipFill>
          <a:blip r:embed="rId4" cstate="print"/>
          <a:srcRect/>
          <a:stretch>
            <a:fillRect/>
          </a:stretch>
        </p:blipFill>
        <p:spPr bwMode="auto">
          <a:xfrm>
            <a:off x="4982528" y="4754507"/>
            <a:ext cx="2301151" cy="155853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4" descr="photoLockout%2520or%2520Tagout"/>
          <p:cNvPicPr>
            <a:picLocks noChangeAspect="1" noChangeArrowheads="1"/>
          </p:cNvPicPr>
          <p:nvPr/>
        </p:nvPicPr>
        <p:blipFill>
          <a:blip r:embed="rId5" cstate="print"/>
          <a:srcRect/>
          <a:stretch>
            <a:fillRect/>
          </a:stretch>
        </p:blipFill>
        <p:spPr bwMode="auto">
          <a:xfrm>
            <a:off x="6921158" y="4031673"/>
            <a:ext cx="1543412" cy="113394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4" descr="http://www.lbl.gov/ehs/pub3000/CH18/Chapter%2018_files/fig186.gif"/>
          <p:cNvPicPr>
            <a:picLocks noChangeAspect="1" noChangeArrowheads="1"/>
          </p:cNvPicPr>
          <p:nvPr/>
        </p:nvPicPr>
        <p:blipFill>
          <a:blip r:embed="rId6" cstate="print"/>
          <a:srcRect/>
          <a:stretch>
            <a:fillRect/>
          </a:stretch>
        </p:blipFill>
        <p:spPr bwMode="auto">
          <a:xfrm>
            <a:off x="9216484" y="4031673"/>
            <a:ext cx="2663087" cy="237951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p:txBody>
          <a:bodyPr/>
          <a:lstStyle/>
          <a:p>
            <a:r>
              <a:rPr lang="en-US" dirty="0" smtClean="0"/>
              <a:t>Lockout / </a:t>
            </a:r>
            <a:r>
              <a:rPr lang="en-US" dirty="0" err="1" smtClean="0"/>
              <a:t>Tagout</a:t>
            </a:r>
            <a:endParaRPr lang="en-US" dirty="0"/>
          </a:p>
        </p:txBody>
      </p:sp>
      <p:sp>
        <p:nvSpPr>
          <p:cNvPr id="3" name="Content Placeholder 2"/>
          <p:cNvSpPr>
            <a:spLocks noGrp="1"/>
          </p:cNvSpPr>
          <p:nvPr>
            <p:ph idx="1"/>
          </p:nvPr>
        </p:nvSpPr>
        <p:spPr/>
        <p:txBody>
          <a:bodyPr>
            <a:normAutofit/>
          </a:bodyPr>
          <a:lstStyle/>
          <a:p>
            <a:r>
              <a:rPr lang="en-US" sz="2000" dirty="0">
                <a:latin typeface="Arial" panose="020B0604020202020204" pitchFamily="34" charset="0"/>
                <a:cs typeface="Arial" panose="020B0604020202020204" pitchFamily="34" charset="0"/>
              </a:rPr>
              <a:t>When servicing or maintenance of equipment in which energization, start up, or release of stored energy, could harm an employee, the e</a:t>
            </a:r>
            <a:r>
              <a:rPr lang="en-US" sz="2000" dirty="0">
                <a:latin typeface="Arial" panose="020B0604020202020204" pitchFamily="34" charset="0"/>
                <a:ea typeface="ＭＳ Ｐゴシック" pitchFamily="34" charset="-128"/>
                <a:cs typeface="Arial" panose="020B0604020202020204" pitchFamily="34" charset="0"/>
              </a:rPr>
              <a:t>quipment must be isolated from hazardous energy sources, or if an employee:</a:t>
            </a:r>
          </a:p>
          <a:p>
            <a:pPr lvl="1"/>
            <a:r>
              <a:rPr lang="en-US" sz="1600" dirty="0"/>
              <a:t>Removes or bypasses a guard or safety device</a:t>
            </a:r>
          </a:p>
          <a:p>
            <a:pPr lvl="1"/>
            <a:r>
              <a:rPr lang="en-US" sz="1600" dirty="0"/>
              <a:t>Will place any part of their body into an area on a piece of equipment where a danger zone exists during its operation</a:t>
            </a:r>
          </a:p>
          <a:p>
            <a:pPr lvl="1"/>
            <a:r>
              <a:rPr lang="en-US" sz="1600" dirty="0"/>
              <a:t>Perform work on or near any de-energized electrical conductors or components</a:t>
            </a:r>
          </a:p>
          <a:p>
            <a:endParaRPr lang="en-US" dirty="0"/>
          </a:p>
        </p:txBody>
      </p:sp>
    </p:spTree>
    <p:extLst>
      <p:ext uri="{BB962C8B-B14F-4D97-AF65-F5344CB8AC3E}">
        <p14:creationId xmlns:p14="http://schemas.microsoft.com/office/powerpoint/2010/main" val="3298295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descr="Fuel Tank Mount"/>
          <p:cNvPicPr>
            <a:picLocks noChangeAspect="1" noChangeArrowheads="1"/>
          </p:cNvPicPr>
          <p:nvPr/>
        </p:nvPicPr>
        <p:blipFill>
          <a:blip r:embed="rId3"/>
          <a:srcRect/>
          <a:stretch>
            <a:fillRect/>
          </a:stretch>
        </p:blipFill>
        <p:spPr bwMode="auto">
          <a:xfrm>
            <a:off x="7887128" y="5095949"/>
            <a:ext cx="1096826" cy="1100000"/>
          </a:xfrm>
          <a:prstGeom prst="rect">
            <a:avLst/>
          </a:prstGeom>
          <a:solidFill>
            <a:schemeClr val="accent2"/>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20" descr="Sinkholes in Tucson, Arizona">
            <a:hlinkClick r:id="rId4"/>
          </p:cNvPr>
          <p:cNvPicPr>
            <a:picLocks noChangeAspect="1" noChangeArrowheads="1"/>
          </p:cNvPicPr>
          <p:nvPr/>
        </p:nvPicPr>
        <p:blipFill>
          <a:blip r:embed="rId5"/>
          <a:srcRect/>
          <a:stretch>
            <a:fillRect/>
          </a:stretch>
        </p:blipFill>
        <p:spPr bwMode="auto">
          <a:xfrm>
            <a:off x="7800247" y="3331561"/>
            <a:ext cx="1286509" cy="1029207"/>
          </a:xfrm>
          <a:prstGeom prst="rect">
            <a:avLst/>
          </a:prstGeom>
          <a:solidFill>
            <a:schemeClr val="accent2"/>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icture 18" descr="http://www.texaselectric.com/images/underground/tunderground_front.jpg"/>
          <p:cNvPicPr>
            <a:picLocks noChangeAspect="1" noChangeArrowheads="1"/>
          </p:cNvPicPr>
          <p:nvPr/>
        </p:nvPicPr>
        <p:blipFill>
          <a:blip r:embed="rId6"/>
          <a:srcRect/>
          <a:stretch>
            <a:fillRect/>
          </a:stretch>
        </p:blipFill>
        <p:spPr bwMode="auto">
          <a:xfrm>
            <a:off x="9361130" y="3315903"/>
            <a:ext cx="1214483" cy="1056980"/>
          </a:xfrm>
          <a:prstGeom prst="rect">
            <a:avLst/>
          </a:prstGeom>
          <a:solidFill>
            <a:schemeClr val="accent2"/>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7" name="Picture 11" descr="http://www.msratingbureau.com/images/COFD_ElevatedTank.jpg"/>
          <p:cNvPicPr>
            <a:picLocks noChangeAspect="1" noChangeArrowheads="1"/>
          </p:cNvPicPr>
          <p:nvPr/>
        </p:nvPicPr>
        <p:blipFill>
          <a:blip r:embed="rId7"/>
          <a:srcRect/>
          <a:stretch>
            <a:fillRect/>
          </a:stretch>
        </p:blipFill>
        <p:spPr bwMode="auto">
          <a:xfrm>
            <a:off x="9360119" y="5095949"/>
            <a:ext cx="1143205" cy="1035434"/>
          </a:xfrm>
          <a:prstGeom prst="rect">
            <a:avLst/>
          </a:prstGeom>
          <a:solidFill>
            <a:schemeClr val="accent2"/>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8" name="Picture 12" descr="http://www.sanitred.com/Manhole%20Sealing/MANHOL14.JPG"/>
          <p:cNvPicPr>
            <a:picLocks noChangeAspect="1" noChangeArrowheads="1"/>
          </p:cNvPicPr>
          <p:nvPr/>
        </p:nvPicPr>
        <p:blipFill>
          <a:blip r:embed="rId8" r:link="rId9"/>
          <a:srcRect/>
          <a:stretch>
            <a:fillRect/>
          </a:stretch>
        </p:blipFill>
        <p:spPr bwMode="auto">
          <a:xfrm>
            <a:off x="10849985" y="5079808"/>
            <a:ext cx="1215307" cy="1067717"/>
          </a:xfrm>
          <a:prstGeom prst="rect">
            <a:avLst/>
          </a:prstGeom>
          <a:solidFill>
            <a:schemeClr val="accent2"/>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Picture 13" descr="http://www.mountainsanatorium.net/sluttelshole.jpg"/>
          <p:cNvPicPr>
            <a:picLocks noChangeAspect="1" noChangeArrowheads="1"/>
          </p:cNvPicPr>
          <p:nvPr/>
        </p:nvPicPr>
        <p:blipFill>
          <a:blip r:embed="rId10" r:link="rId11"/>
          <a:srcRect/>
          <a:stretch>
            <a:fillRect/>
          </a:stretch>
        </p:blipFill>
        <p:spPr bwMode="auto">
          <a:xfrm>
            <a:off x="10849987" y="3318449"/>
            <a:ext cx="1247526" cy="1054434"/>
          </a:xfrm>
          <a:prstGeom prst="rect">
            <a:avLst/>
          </a:prstGeom>
          <a:solidFill>
            <a:schemeClr val="accent2"/>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5" name="TextBox 24"/>
          <p:cNvSpPr txBox="1"/>
          <p:nvPr/>
        </p:nvSpPr>
        <p:spPr>
          <a:xfrm>
            <a:off x="7407169" y="1468420"/>
            <a:ext cx="3755358" cy="1200329"/>
          </a:xfrm>
          <a:prstGeom prst="rect">
            <a:avLst/>
          </a:prstGeom>
          <a:solidFill>
            <a:schemeClr val="tx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2400" b="1" u="sng" dirty="0" smtClean="0">
                <a:solidFill>
                  <a:srgbClr val="FF0000"/>
                </a:solidFill>
              </a:rPr>
              <a:t>ALL</a:t>
            </a:r>
            <a:r>
              <a:rPr lang="en-US" sz="2400" b="1" dirty="0" smtClean="0">
                <a:solidFill>
                  <a:srgbClr val="FF0000"/>
                </a:solidFill>
              </a:rPr>
              <a:t> Confined Spaces on board MCAS Miramar are Permit Required!</a:t>
            </a:r>
            <a:endParaRPr lang="en-US" sz="2400" b="1" dirty="0">
              <a:solidFill>
                <a:srgbClr val="FF0000"/>
              </a:solidFill>
            </a:endParaRPr>
          </a:p>
        </p:txBody>
      </p:sp>
      <p:sp>
        <p:nvSpPr>
          <p:cNvPr id="2" name="Title 1"/>
          <p:cNvSpPr>
            <a:spLocks noGrp="1"/>
          </p:cNvSpPr>
          <p:nvPr>
            <p:ph type="title"/>
          </p:nvPr>
        </p:nvSpPr>
        <p:spPr/>
        <p:txBody>
          <a:bodyPr/>
          <a:lstStyle/>
          <a:p>
            <a:r>
              <a:rPr lang="en-US" dirty="0" smtClean="0"/>
              <a:t>Confined Space</a:t>
            </a:r>
            <a:endParaRPr lang="en-US" dirty="0"/>
          </a:p>
        </p:txBody>
      </p:sp>
      <p:sp>
        <p:nvSpPr>
          <p:cNvPr id="3" name="Content Placeholder 2"/>
          <p:cNvSpPr>
            <a:spLocks noGrp="1"/>
          </p:cNvSpPr>
          <p:nvPr>
            <p:ph idx="1"/>
          </p:nvPr>
        </p:nvSpPr>
        <p:spPr>
          <a:xfrm>
            <a:off x="381838" y="1513499"/>
            <a:ext cx="7078242" cy="4682450"/>
          </a:xfrm>
        </p:spPr>
        <p:txBody>
          <a:bodyPr>
            <a:normAutofit fontScale="92500"/>
          </a:bodyPr>
          <a:lstStyle/>
          <a:p>
            <a:r>
              <a:rPr lang="en-US" sz="2000" dirty="0"/>
              <a:t>A Confined Space Is:</a:t>
            </a:r>
          </a:p>
          <a:p>
            <a:pPr lvl="1"/>
            <a:r>
              <a:rPr lang="en-US" sz="2000" dirty="0"/>
              <a:t>Large enough and so configured to bodily enter and perform assigned work </a:t>
            </a:r>
            <a:r>
              <a:rPr lang="en-US" sz="2000" b="1" u="sng" dirty="0"/>
              <a:t>AND</a:t>
            </a:r>
          </a:p>
          <a:p>
            <a:pPr lvl="1"/>
            <a:r>
              <a:rPr lang="en-US" sz="2000" dirty="0"/>
              <a:t>Has a limited or restricted means of entry or exit </a:t>
            </a:r>
            <a:r>
              <a:rPr lang="en-US" sz="2000" b="1" u="sng" dirty="0"/>
              <a:t>AND</a:t>
            </a:r>
          </a:p>
          <a:p>
            <a:pPr lvl="1"/>
            <a:r>
              <a:rPr lang="en-US" sz="2000" dirty="0"/>
              <a:t>Not designed for continuous human </a:t>
            </a:r>
            <a:r>
              <a:rPr lang="en-US" sz="2000" dirty="0" smtClean="0"/>
              <a:t>occupancy</a:t>
            </a:r>
          </a:p>
          <a:p>
            <a:pPr lvl="1"/>
            <a:endParaRPr lang="en-US" sz="2000" dirty="0"/>
          </a:p>
          <a:p>
            <a:r>
              <a:rPr lang="en-US" sz="2000" dirty="0" smtClean="0"/>
              <a:t>A Permit Required Confined Space has </a:t>
            </a:r>
            <a:r>
              <a:rPr lang="en-US" sz="2000" u="sng" dirty="0" smtClean="0"/>
              <a:t>one or more</a:t>
            </a:r>
            <a:r>
              <a:rPr lang="en-US" sz="2000" dirty="0" smtClean="0"/>
              <a:t> of the following:</a:t>
            </a:r>
          </a:p>
          <a:p>
            <a:pPr lvl="1"/>
            <a:r>
              <a:rPr lang="en-US" sz="2000" dirty="0"/>
              <a:t>Potential for hazardous atmosphere</a:t>
            </a:r>
          </a:p>
          <a:p>
            <a:pPr lvl="1"/>
            <a:r>
              <a:rPr lang="en-US" sz="2000" dirty="0"/>
              <a:t>Potential engulfment</a:t>
            </a:r>
          </a:p>
          <a:p>
            <a:pPr lvl="1"/>
            <a:r>
              <a:rPr lang="en-US" sz="2000" dirty="0"/>
              <a:t>Internal configuration where an entrant could be trapped, asphyxiated, by inwardly converging walls or a floor which slopes downward and tapers to a smaller cross section</a:t>
            </a:r>
          </a:p>
          <a:p>
            <a:pPr lvl="1"/>
            <a:r>
              <a:rPr lang="en-US" sz="2000" dirty="0"/>
              <a:t>Any other recognized serious safety </a:t>
            </a:r>
            <a:r>
              <a:rPr lang="en-US" sz="2000" dirty="0" smtClean="0"/>
              <a:t>or </a:t>
            </a:r>
            <a:r>
              <a:rPr lang="en-US" sz="2000" dirty="0"/>
              <a:t>health hazards</a:t>
            </a:r>
          </a:p>
          <a:p>
            <a:pPr lvl="1"/>
            <a:endParaRPr lang="en-US" sz="1800" dirty="0" smtClean="0"/>
          </a:p>
          <a:p>
            <a:endParaRPr lang="en-US" dirty="0"/>
          </a:p>
        </p:txBody>
      </p:sp>
      <p:sp>
        <p:nvSpPr>
          <p:cNvPr id="19" name="TextBox 18"/>
          <p:cNvSpPr txBox="1"/>
          <p:nvPr/>
        </p:nvSpPr>
        <p:spPr>
          <a:xfrm>
            <a:off x="8071409" y="3011579"/>
            <a:ext cx="728267" cy="230832"/>
          </a:xfrm>
          <a:prstGeom prst="rect">
            <a:avLst/>
          </a:prstGeom>
          <a:solidFill>
            <a:schemeClr val="accent4"/>
          </a:solidFill>
          <a:ln>
            <a:solidFill>
              <a:srgbClr val="FF0000"/>
            </a:solidFill>
          </a:ln>
        </p:spPr>
        <p:txBody>
          <a:bodyPr wrap="square" rtlCol="0">
            <a:spAutoFit/>
          </a:bodyPr>
          <a:lstStyle/>
          <a:p>
            <a:pPr algn="ctr"/>
            <a:r>
              <a:rPr lang="en-US" sz="900" dirty="0" smtClean="0">
                <a:solidFill>
                  <a:srgbClr val="FFC000"/>
                </a:solidFill>
                <a:latin typeface="Arial" pitchFamily="34" charset="0"/>
                <a:cs typeface="Arial" pitchFamily="34" charset="0"/>
              </a:rPr>
              <a:t>Sewers</a:t>
            </a:r>
            <a:endParaRPr lang="en-US" sz="900" dirty="0">
              <a:solidFill>
                <a:srgbClr val="FFC000"/>
              </a:solidFill>
              <a:latin typeface="Arial" pitchFamily="34" charset="0"/>
              <a:cs typeface="Arial" pitchFamily="34" charset="0"/>
            </a:endParaRPr>
          </a:p>
        </p:txBody>
      </p:sp>
      <p:sp>
        <p:nvSpPr>
          <p:cNvPr id="20" name="TextBox 19"/>
          <p:cNvSpPr txBox="1"/>
          <p:nvPr/>
        </p:nvSpPr>
        <p:spPr>
          <a:xfrm>
            <a:off x="9530398" y="2875674"/>
            <a:ext cx="875946" cy="369332"/>
          </a:xfrm>
          <a:prstGeom prst="rect">
            <a:avLst/>
          </a:prstGeom>
          <a:solidFill>
            <a:schemeClr val="accent4"/>
          </a:solidFill>
          <a:ln>
            <a:solidFill>
              <a:srgbClr val="FF0000"/>
            </a:solidFill>
          </a:ln>
        </p:spPr>
        <p:txBody>
          <a:bodyPr wrap="square" rtlCol="0">
            <a:spAutoFit/>
          </a:bodyPr>
          <a:lstStyle/>
          <a:p>
            <a:pPr algn="ctr"/>
            <a:r>
              <a:rPr lang="en-US" sz="900" dirty="0" smtClean="0">
                <a:solidFill>
                  <a:srgbClr val="FFC000"/>
                </a:solidFill>
                <a:latin typeface="Arial" pitchFamily="34" charset="0"/>
                <a:cs typeface="Arial" pitchFamily="34" charset="0"/>
              </a:rPr>
              <a:t>Underground Utility Vaults</a:t>
            </a:r>
            <a:endParaRPr lang="en-US" sz="900" dirty="0">
              <a:solidFill>
                <a:srgbClr val="FFC000"/>
              </a:solidFill>
              <a:latin typeface="Arial" pitchFamily="34" charset="0"/>
              <a:cs typeface="Arial" pitchFamily="34" charset="0"/>
            </a:endParaRPr>
          </a:p>
        </p:txBody>
      </p:sp>
      <p:sp>
        <p:nvSpPr>
          <p:cNvPr id="21" name="TextBox 20"/>
          <p:cNvSpPr txBox="1"/>
          <p:nvPr/>
        </p:nvSpPr>
        <p:spPr>
          <a:xfrm>
            <a:off x="11109616" y="3011579"/>
            <a:ext cx="728267" cy="230832"/>
          </a:xfrm>
          <a:prstGeom prst="rect">
            <a:avLst/>
          </a:prstGeom>
          <a:solidFill>
            <a:schemeClr val="accent4"/>
          </a:solidFill>
          <a:ln>
            <a:solidFill>
              <a:srgbClr val="FF0000"/>
            </a:solidFill>
          </a:ln>
        </p:spPr>
        <p:txBody>
          <a:bodyPr wrap="square" rtlCol="0">
            <a:spAutoFit/>
          </a:bodyPr>
          <a:lstStyle/>
          <a:p>
            <a:pPr algn="ctr"/>
            <a:r>
              <a:rPr lang="en-US" sz="900" dirty="0" smtClean="0">
                <a:solidFill>
                  <a:srgbClr val="FFC000"/>
                </a:solidFill>
                <a:latin typeface="Arial" pitchFamily="34" charset="0"/>
                <a:cs typeface="Arial" pitchFamily="34" charset="0"/>
              </a:rPr>
              <a:t>Tunnels</a:t>
            </a:r>
            <a:endParaRPr lang="en-US" sz="900" dirty="0">
              <a:solidFill>
                <a:srgbClr val="FFC000"/>
              </a:solidFill>
              <a:latin typeface="Arial" pitchFamily="34" charset="0"/>
              <a:cs typeface="Arial" pitchFamily="34" charset="0"/>
            </a:endParaRPr>
          </a:p>
        </p:txBody>
      </p:sp>
      <p:sp>
        <p:nvSpPr>
          <p:cNvPr id="22" name="TextBox 21"/>
          <p:cNvSpPr txBox="1"/>
          <p:nvPr/>
        </p:nvSpPr>
        <p:spPr>
          <a:xfrm>
            <a:off x="8071408" y="4771138"/>
            <a:ext cx="728267" cy="230832"/>
          </a:xfrm>
          <a:prstGeom prst="rect">
            <a:avLst/>
          </a:prstGeom>
          <a:solidFill>
            <a:schemeClr val="accent4"/>
          </a:solidFill>
          <a:ln>
            <a:solidFill>
              <a:srgbClr val="FF0000"/>
            </a:solidFill>
          </a:ln>
        </p:spPr>
        <p:txBody>
          <a:bodyPr wrap="square" rtlCol="0">
            <a:spAutoFit/>
          </a:bodyPr>
          <a:lstStyle/>
          <a:p>
            <a:pPr algn="ctr"/>
            <a:r>
              <a:rPr lang="en-US" sz="900" dirty="0" smtClean="0">
                <a:solidFill>
                  <a:srgbClr val="FFC000"/>
                </a:solidFill>
                <a:latin typeface="Arial" pitchFamily="34" charset="0"/>
                <a:cs typeface="Arial" pitchFamily="34" charset="0"/>
              </a:rPr>
              <a:t>Pits</a:t>
            </a:r>
            <a:endParaRPr lang="en-US" sz="900" dirty="0">
              <a:solidFill>
                <a:srgbClr val="FFC000"/>
              </a:solidFill>
              <a:latin typeface="Arial" pitchFamily="34" charset="0"/>
              <a:cs typeface="Arial" pitchFamily="34" charset="0"/>
            </a:endParaRPr>
          </a:p>
        </p:txBody>
      </p:sp>
      <p:sp>
        <p:nvSpPr>
          <p:cNvPr id="23" name="TextBox 22"/>
          <p:cNvSpPr txBox="1"/>
          <p:nvPr/>
        </p:nvSpPr>
        <p:spPr>
          <a:xfrm>
            <a:off x="9604237" y="4632638"/>
            <a:ext cx="728267" cy="369332"/>
          </a:xfrm>
          <a:prstGeom prst="rect">
            <a:avLst/>
          </a:prstGeom>
          <a:solidFill>
            <a:schemeClr val="accent4"/>
          </a:solidFill>
          <a:ln>
            <a:solidFill>
              <a:srgbClr val="FF0000"/>
            </a:solidFill>
          </a:ln>
        </p:spPr>
        <p:txBody>
          <a:bodyPr wrap="square" rtlCol="0">
            <a:spAutoFit/>
          </a:bodyPr>
          <a:lstStyle/>
          <a:p>
            <a:pPr algn="ctr"/>
            <a:r>
              <a:rPr lang="en-US" sz="900" dirty="0" smtClean="0">
                <a:solidFill>
                  <a:srgbClr val="FFC000"/>
                </a:solidFill>
                <a:latin typeface="Arial" pitchFamily="34" charset="0"/>
                <a:cs typeface="Arial" pitchFamily="34" charset="0"/>
              </a:rPr>
              <a:t>Storage Tanks</a:t>
            </a:r>
            <a:endParaRPr lang="en-US" sz="900" dirty="0">
              <a:solidFill>
                <a:srgbClr val="FFC000"/>
              </a:solidFill>
              <a:latin typeface="Arial" pitchFamily="34" charset="0"/>
              <a:cs typeface="Arial" pitchFamily="34" charset="0"/>
            </a:endParaRPr>
          </a:p>
        </p:txBody>
      </p:sp>
      <p:sp>
        <p:nvSpPr>
          <p:cNvPr id="24" name="TextBox 23"/>
          <p:cNvSpPr txBox="1"/>
          <p:nvPr/>
        </p:nvSpPr>
        <p:spPr>
          <a:xfrm>
            <a:off x="11093506" y="4771138"/>
            <a:ext cx="728267" cy="230832"/>
          </a:xfrm>
          <a:prstGeom prst="rect">
            <a:avLst/>
          </a:prstGeom>
          <a:solidFill>
            <a:schemeClr val="accent4"/>
          </a:solidFill>
          <a:ln>
            <a:solidFill>
              <a:srgbClr val="FF0000"/>
            </a:solidFill>
          </a:ln>
        </p:spPr>
        <p:txBody>
          <a:bodyPr wrap="square" rtlCol="0">
            <a:spAutoFit/>
          </a:bodyPr>
          <a:lstStyle/>
          <a:p>
            <a:pPr algn="ctr"/>
            <a:r>
              <a:rPr lang="en-US" sz="900" dirty="0" smtClean="0">
                <a:solidFill>
                  <a:srgbClr val="FFC000"/>
                </a:solidFill>
                <a:latin typeface="Arial" pitchFamily="34" charset="0"/>
                <a:cs typeface="Arial" pitchFamily="34" charset="0"/>
              </a:rPr>
              <a:t>Manholes</a:t>
            </a:r>
            <a:endParaRPr lang="en-US" sz="900" dirty="0">
              <a:solidFill>
                <a:srgbClr val="FFC000"/>
              </a:solidFill>
              <a:latin typeface="Arial" pitchFamily="34" charset="0"/>
              <a:cs typeface="Arial" pitchFamily="34" charset="0"/>
            </a:endParaRPr>
          </a:p>
        </p:txBody>
      </p:sp>
      <p:pic>
        <p:nvPicPr>
          <p:cNvPr id="4" name="Picture 3" descr="untitled.png"/>
          <p:cNvPicPr>
            <a:picLocks noChangeAspect="1"/>
          </p:cNvPicPr>
          <p:nvPr/>
        </p:nvPicPr>
        <p:blipFill>
          <a:blip r:embed="rId12" cstate="print"/>
          <a:stretch>
            <a:fillRect/>
          </a:stretch>
        </p:blipFill>
        <p:spPr>
          <a:xfrm>
            <a:off x="10332335" y="177917"/>
            <a:ext cx="1660383" cy="10443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979511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s.jpg"/>
          <p:cNvPicPr>
            <a:picLocks noChangeAspect="1"/>
          </p:cNvPicPr>
          <p:nvPr/>
        </p:nvPicPr>
        <p:blipFill>
          <a:blip r:embed="rId2" cstate="print"/>
          <a:stretch>
            <a:fillRect/>
          </a:stretch>
        </p:blipFill>
        <p:spPr>
          <a:xfrm>
            <a:off x="608623" y="4835625"/>
            <a:ext cx="1996966" cy="1447800"/>
          </a:xfrm>
          <a:prstGeom prst="rect">
            <a:avLst/>
          </a:prstGeom>
          <a:ln>
            <a:noFill/>
          </a:ln>
          <a:effectLst>
            <a:outerShdw blurRad="149987" dist="250190" dir="8460000" algn="ctr">
              <a:srgbClr val="000000">
                <a:alpha val="28000"/>
              </a:srgbClr>
            </a:outerShdw>
            <a:softEdge rad="63500"/>
          </a:effectLst>
          <a:scene3d>
            <a:camera prst="orthographicFront">
              <a:rot lat="0" lon="0" rev="0"/>
            </a:camera>
            <a:lightRig rig="contrasting" dir="t">
              <a:rot lat="0" lon="0" rev="1500000"/>
            </a:lightRig>
          </a:scene3d>
          <a:sp3d prstMaterial="metal">
            <a:bevelT w="88900" h="88900"/>
          </a:sp3d>
        </p:spPr>
      </p:pic>
      <p:pic>
        <p:nvPicPr>
          <p:cNvPr id="12" name="Picture 5" descr="Untitled-1 copy"/>
          <p:cNvPicPr>
            <a:picLocks noChangeAspect="1" noChangeArrowheads="1"/>
          </p:cNvPicPr>
          <p:nvPr/>
        </p:nvPicPr>
        <p:blipFill>
          <a:blip r:embed="rId3" cstate="print"/>
          <a:srcRect/>
          <a:stretch>
            <a:fillRect/>
          </a:stretch>
        </p:blipFill>
        <p:spPr bwMode="auto">
          <a:xfrm>
            <a:off x="3167399" y="4894096"/>
            <a:ext cx="1294979" cy="169980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0" descr="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2340" y="4742229"/>
            <a:ext cx="1116209" cy="112128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01_0169.JPG"/>
          <p:cNvPicPr>
            <a:picLocks noChangeAspect="1"/>
          </p:cNvPicPr>
          <p:nvPr/>
        </p:nvPicPr>
        <p:blipFill>
          <a:blip r:embed="rId5" cstate="print"/>
          <a:stretch>
            <a:fillRect/>
          </a:stretch>
        </p:blipFill>
        <p:spPr>
          <a:xfrm>
            <a:off x="7144115" y="4894096"/>
            <a:ext cx="1774477" cy="133085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6" descr="Posterclutte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828554" y="4291526"/>
            <a:ext cx="1536062" cy="236084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Slips, Trips, and Falls</a:t>
            </a:r>
            <a:endParaRPr lang="en-US" dirty="0"/>
          </a:p>
        </p:txBody>
      </p:sp>
      <p:sp>
        <p:nvSpPr>
          <p:cNvPr id="3" name="Content Placeholder 2"/>
          <p:cNvSpPr>
            <a:spLocks noGrp="1"/>
          </p:cNvSpPr>
          <p:nvPr>
            <p:ph idx="1"/>
          </p:nvPr>
        </p:nvSpPr>
        <p:spPr/>
        <p:txBody>
          <a:bodyPr/>
          <a:lstStyle/>
          <a:p>
            <a:r>
              <a:rPr lang="en-US" sz="1800" dirty="0" smtClean="0"/>
              <a:t>Account for the majority of all work and home-related accidents, and 15% of accidental deaths.</a:t>
            </a:r>
          </a:p>
          <a:p>
            <a:pPr marL="0" indent="0">
              <a:buNone/>
            </a:pPr>
            <a:endParaRPr lang="en-US" sz="1800" dirty="0" smtClean="0"/>
          </a:p>
          <a:p>
            <a:r>
              <a:rPr lang="en-US" sz="1800" dirty="0" smtClean="0"/>
              <a:t>Slips - </a:t>
            </a:r>
            <a:r>
              <a:rPr lang="en-US" sz="1800" dirty="0"/>
              <a:t>Keep walking surfaces clear of </a:t>
            </a:r>
            <a:r>
              <a:rPr lang="en-US" sz="1800" dirty="0" smtClean="0"/>
              <a:t>hazards.</a:t>
            </a:r>
            <a:endParaRPr lang="en-US" sz="1800" dirty="0"/>
          </a:p>
          <a:p>
            <a:pPr lvl="1"/>
            <a:r>
              <a:rPr lang="en-US" sz="1600" dirty="0"/>
              <a:t>Examples: Loose surfaces, wet surfaces, slick ladder rungs, or poor housekeeping</a:t>
            </a:r>
          </a:p>
          <a:p>
            <a:endParaRPr lang="en-US" sz="1800" dirty="0"/>
          </a:p>
          <a:p>
            <a:r>
              <a:rPr lang="en-US" sz="1800" dirty="0" smtClean="0"/>
              <a:t>Trips - </a:t>
            </a:r>
            <a:r>
              <a:rPr lang="en-US" sz="1800" dirty="0"/>
              <a:t>Watch for areas of sunken or raised pavement, protruding </a:t>
            </a:r>
            <a:r>
              <a:rPr lang="en-US" sz="1800" dirty="0" smtClean="0"/>
              <a:t>surfaces, </a:t>
            </a:r>
            <a:r>
              <a:rPr lang="en-US" sz="1800" dirty="0"/>
              <a:t>and loose </a:t>
            </a:r>
            <a:r>
              <a:rPr lang="en-US" sz="1800" dirty="0" smtClean="0"/>
              <a:t>floor items.</a:t>
            </a:r>
            <a:endParaRPr lang="en-US" sz="1800" dirty="0"/>
          </a:p>
          <a:p>
            <a:pPr lvl="1"/>
            <a:r>
              <a:rPr lang="en-US" sz="1600" dirty="0"/>
              <a:t>Examples: Exposed cables/cords, carpet edges, uneven surfaces, or curbs</a:t>
            </a:r>
          </a:p>
          <a:p>
            <a:endParaRPr lang="en-US" sz="1800" dirty="0" smtClean="0"/>
          </a:p>
          <a:p>
            <a:endParaRPr lang="en-US" sz="1800" dirty="0"/>
          </a:p>
        </p:txBody>
      </p:sp>
      <p:pic>
        <p:nvPicPr>
          <p:cNvPr id="4" name="Picture 3"/>
          <p:cNvPicPr>
            <a:picLocks noChangeAspect="1"/>
          </p:cNvPicPr>
          <p:nvPr/>
        </p:nvPicPr>
        <p:blipFill>
          <a:blip r:embed="rId7"/>
          <a:stretch>
            <a:fillRect/>
          </a:stretch>
        </p:blipFill>
        <p:spPr>
          <a:xfrm>
            <a:off x="10412649" y="309562"/>
            <a:ext cx="1600200" cy="1209675"/>
          </a:xfrm>
          <a:prstGeom prst="rect">
            <a:avLst/>
          </a:prstGeom>
        </p:spPr>
      </p:pic>
    </p:spTree>
    <p:extLst>
      <p:ext uri="{BB962C8B-B14F-4D97-AF65-F5344CB8AC3E}">
        <p14:creationId xmlns:p14="http://schemas.microsoft.com/office/powerpoint/2010/main" val="3715099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BC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6578" y="3909157"/>
            <a:ext cx="1494144" cy="21578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54569-lrg.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896" y="5514109"/>
            <a:ext cx="1981200" cy="11057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1601453097"/>
              </p:ext>
            </p:extLst>
          </p:nvPr>
        </p:nvGraphicFramePr>
        <p:xfrm>
          <a:off x="3789656" y="4002024"/>
          <a:ext cx="5330536" cy="2042268"/>
        </p:xfrm>
        <a:graphic>
          <a:graphicData uri="http://schemas.openxmlformats.org/drawingml/2006/table">
            <a:tbl>
              <a:tblPr firstRow="1" bandRow="1">
                <a:tableStyleId>{00A15C55-8517-42AA-B614-E9B94910E393}</a:tableStyleId>
              </a:tblPr>
              <a:tblGrid>
                <a:gridCol w="1936225">
                  <a:extLst>
                    <a:ext uri="{9D8B030D-6E8A-4147-A177-3AD203B41FA5}">
                      <a16:colId xmlns:a16="http://schemas.microsoft.com/office/drawing/2014/main" val="20000"/>
                    </a:ext>
                  </a:extLst>
                </a:gridCol>
                <a:gridCol w="3394311">
                  <a:extLst>
                    <a:ext uri="{9D8B030D-6E8A-4147-A177-3AD203B41FA5}">
                      <a16:colId xmlns:a16="http://schemas.microsoft.com/office/drawing/2014/main" val="20001"/>
                    </a:ext>
                  </a:extLst>
                </a:gridCol>
              </a:tblGrid>
              <a:tr h="324465">
                <a:tc>
                  <a:txBody>
                    <a:bodyPr/>
                    <a:lstStyle/>
                    <a:p>
                      <a:pPr algn="ctr"/>
                      <a:r>
                        <a:rPr lang="en-US" sz="1800" dirty="0" smtClean="0"/>
                        <a:t>Industry</a:t>
                      </a:r>
                      <a:endParaRPr lang="en-US" sz="1800" dirty="0">
                        <a:latin typeface="Arial" pitchFamily="34" charset="0"/>
                        <a:cs typeface="Arial" pitchFamily="34" charset="0"/>
                      </a:endParaRPr>
                    </a:p>
                  </a:txBody>
                  <a:tcPr marT="45729" marB="45729" anchor="ctr"/>
                </a:tc>
                <a:tc>
                  <a:txBody>
                    <a:bodyPr/>
                    <a:lstStyle/>
                    <a:p>
                      <a:pPr algn="ctr"/>
                      <a:r>
                        <a:rPr lang="en-US" sz="1800" dirty="0" smtClean="0"/>
                        <a:t>Minimum unprotected height</a:t>
                      </a:r>
                      <a:r>
                        <a:rPr lang="en-US" sz="1800" baseline="0" dirty="0" smtClean="0"/>
                        <a:t> </a:t>
                      </a:r>
                      <a:endParaRPr lang="en-US" sz="1800" dirty="0">
                        <a:latin typeface="Arial" pitchFamily="34" charset="0"/>
                        <a:cs typeface="Arial" pitchFamily="34" charset="0"/>
                      </a:endParaRPr>
                    </a:p>
                  </a:txBody>
                  <a:tcPr marT="45729" marB="45729" anchor="ctr"/>
                </a:tc>
                <a:extLst>
                  <a:ext uri="{0D108BD9-81ED-4DB2-BD59-A6C34878D82A}">
                    <a16:rowId xmlns:a16="http://schemas.microsoft.com/office/drawing/2014/main" val="10000"/>
                  </a:ext>
                </a:extLst>
              </a:tr>
              <a:tr h="298464">
                <a:tc>
                  <a:txBody>
                    <a:bodyPr/>
                    <a:lstStyle/>
                    <a:p>
                      <a:pPr algn="r"/>
                      <a:r>
                        <a:rPr lang="en-US" sz="1600" dirty="0" smtClean="0"/>
                        <a:t>General Industry</a:t>
                      </a:r>
                      <a:endParaRPr lang="en-US" sz="1600" dirty="0">
                        <a:latin typeface="Arial" pitchFamily="34" charset="0"/>
                        <a:cs typeface="Arial" pitchFamily="34" charset="0"/>
                      </a:endParaRPr>
                    </a:p>
                  </a:txBody>
                  <a:tcPr marT="45729" marB="45729" anchor="ctr">
                    <a:solidFill>
                      <a:srgbClr val="92D050"/>
                    </a:solidFill>
                  </a:tcPr>
                </a:tc>
                <a:tc>
                  <a:txBody>
                    <a:bodyPr/>
                    <a:lstStyle/>
                    <a:p>
                      <a:pPr algn="ctr"/>
                      <a:r>
                        <a:rPr lang="en-US" sz="1600" dirty="0" smtClean="0"/>
                        <a:t>4 ft.</a:t>
                      </a:r>
                      <a:endParaRPr lang="en-US" sz="1600" dirty="0">
                        <a:latin typeface="Arial" pitchFamily="34" charset="0"/>
                        <a:cs typeface="Arial" pitchFamily="34" charset="0"/>
                      </a:endParaRPr>
                    </a:p>
                  </a:txBody>
                  <a:tcPr marT="45729" marB="45729" anchor="ctr">
                    <a:solidFill>
                      <a:srgbClr val="92D050"/>
                    </a:solidFill>
                  </a:tcPr>
                </a:tc>
                <a:extLst>
                  <a:ext uri="{0D108BD9-81ED-4DB2-BD59-A6C34878D82A}">
                    <a16:rowId xmlns:a16="http://schemas.microsoft.com/office/drawing/2014/main" val="10001"/>
                  </a:ext>
                </a:extLst>
              </a:tr>
              <a:tr h="298464">
                <a:tc>
                  <a:txBody>
                    <a:bodyPr/>
                    <a:lstStyle/>
                    <a:p>
                      <a:pPr algn="r"/>
                      <a:r>
                        <a:rPr lang="en-US" sz="1600" dirty="0" smtClean="0"/>
                        <a:t>Construction</a:t>
                      </a:r>
                      <a:endParaRPr lang="en-US" sz="1600" dirty="0">
                        <a:latin typeface="Arial" pitchFamily="34" charset="0"/>
                        <a:cs typeface="Arial" pitchFamily="34" charset="0"/>
                      </a:endParaRPr>
                    </a:p>
                  </a:txBody>
                  <a:tcPr marT="45729" marB="45729" anchor="ctr"/>
                </a:tc>
                <a:tc>
                  <a:txBody>
                    <a:bodyPr/>
                    <a:lstStyle/>
                    <a:p>
                      <a:pPr algn="ctr"/>
                      <a:r>
                        <a:rPr lang="en-US" sz="1600" dirty="0" smtClean="0"/>
                        <a:t>6 ft.</a:t>
                      </a:r>
                      <a:endParaRPr lang="en-US" sz="1600" dirty="0">
                        <a:latin typeface="Arial" pitchFamily="34" charset="0"/>
                        <a:cs typeface="Arial" pitchFamily="34" charset="0"/>
                      </a:endParaRPr>
                    </a:p>
                  </a:txBody>
                  <a:tcPr marT="45729" marB="45729" anchor="ctr"/>
                </a:tc>
                <a:extLst>
                  <a:ext uri="{0D108BD9-81ED-4DB2-BD59-A6C34878D82A}">
                    <a16:rowId xmlns:a16="http://schemas.microsoft.com/office/drawing/2014/main" val="10002"/>
                  </a:ext>
                </a:extLst>
              </a:tr>
              <a:tr h="298464">
                <a:tc>
                  <a:txBody>
                    <a:bodyPr/>
                    <a:lstStyle/>
                    <a:p>
                      <a:pPr algn="r"/>
                      <a:r>
                        <a:rPr lang="en-US" sz="1600" dirty="0" smtClean="0"/>
                        <a:t>Scaffolds</a:t>
                      </a:r>
                      <a:endParaRPr lang="en-US" sz="1600" dirty="0">
                        <a:latin typeface="Arial" pitchFamily="34" charset="0"/>
                        <a:cs typeface="Arial" pitchFamily="34" charset="0"/>
                      </a:endParaRPr>
                    </a:p>
                  </a:txBody>
                  <a:tcPr marT="45729" marB="45729" anchor="ctr"/>
                </a:tc>
                <a:tc>
                  <a:txBody>
                    <a:bodyPr/>
                    <a:lstStyle/>
                    <a:p>
                      <a:pPr algn="ctr"/>
                      <a:r>
                        <a:rPr lang="en-US" sz="1600" dirty="0" smtClean="0"/>
                        <a:t>10 ft.</a:t>
                      </a:r>
                      <a:endParaRPr lang="en-US" sz="1600" dirty="0">
                        <a:latin typeface="Arial" pitchFamily="34" charset="0"/>
                        <a:cs typeface="Arial" pitchFamily="34" charset="0"/>
                      </a:endParaRPr>
                    </a:p>
                  </a:txBody>
                  <a:tcPr marT="45729" marB="45729" anchor="ctr"/>
                </a:tc>
                <a:extLst>
                  <a:ext uri="{0D108BD9-81ED-4DB2-BD59-A6C34878D82A}">
                    <a16:rowId xmlns:a16="http://schemas.microsoft.com/office/drawing/2014/main" val="10003"/>
                  </a:ext>
                </a:extLst>
              </a:tr>
              <a:tr h="298464">
                <a:tc>
                  <a:txBody>
                    <a:bodyPr/>
                    <a:lstStyle/>
                    <a:p>
                      <a:pPr algn="r"/>
                      <a:r>
                        <a:rPr lang="en-US" sz="1600" dirty="0" smtClean="0"/>
                        <a:t>Shipyards</a:t>
                      </a:r>
                      <a:endParaRPr lang="en-US" sz="1600" dirty="0">
                        <a:latin typeface="Arial" pitchFamily="34" charset="0"/>
                        <a:cs typeface="Arial" pitchFamily="34" charset="0"/>
                      </a:endParaRPr>
                    </a:p>
                  </a:txBody>
                  <a:tcPr marT="45729" marB="45729" anchor="ctr"/>
                </a:tc>
                <a:tc>
                  <a:txBody>
                    <a:bodyPr/>
                    <a:lstStyle/>
                    <a:p>
                      <a:pPr algn="ctr"/>
                      <a:r>
                        <a:rPr lang="en-US" sz="1600" dirty="0" smtClean="0"/>
                        <a:t>5 ft.</a:t>
                      </a:r>
                      <a:endParaRPr lang="en-US" sz="1600" dirty="0">
                        <a:latin typeface="Arial" pitchFamily="34" charset="0"/>
                        <a:cs typeface="Arial" pitchFamily="34" charset="0"/>
                      </a:endParaRPr>
                    </a:p>
                  </a:txBody>
                  <a:tcPr marT="45729" marB="45729" anchor="ctr"/>
                </a:tc>
                <a:extLst>
                  <a:ext uri="{0D108BD9-81ED-4DB2-BD59-A6C34878D82A}">
                    <a16:rowId xmlns:a16="http://schemas.microsoft.com/office/drawing/2014/main" val="10005"/>
                  </a:ext>
                </a:extLst>
              </a:tr>
              <a:tr h="298464">
                <a:tc>
                  <a:txBody>
                    <a:bodyPr/>
                    <a:lstStyle/>
                    <a:p>
                      <a:pPr algn="r"/>
                      <a:r>
                        <a:rPr lang="en-US" sz="1600" dirty="0" err="1" smtClean="0"/>
                        <a:t>Longshoring</a:t>
                      </a:r>
                      <a:endParaRPr lang="en-US" sz="1600" dirty="0">
                        <a:latin typeface="Arial" pitchFamily="34" charset="0"/>
                        <a:cs typeface="Arial" pitchFamily="34" charset="0"/>
                      </a:endParaRPr>
                    </a:p>
                  </a:txBody>
                  <a:tcPr marT="45729" marB="45729" anchor="ctr"/>
                </a:tc>
                <a:tc>
                  <a:txBody>
                    <a:bodyPr/>
                    <a:lstStyle/>
                    <a:p>
                      <a:pPr algn="ctr"/>
                      <a:r>
                        <a:rPr lang="en-US" sz="1600" dirty="0" smtClean="0"/>
                        <a:t>8 ft.</a:t>
                      </a:r>
                      <a:endParaRPr lang="en-US" sz="1600" dirty="0">
                        <a:latin typeface="Arial" pitchFamily="34" charset="0"/>
                        <a:cs typeface="Arial" pitchFamily="34" charset="0"/>
                      </a:endParaRPr>
                    </a:p>
                  </a:txBody>
                  <a:tcPr marT="45729" marB="45729" anchor="ctr"/>
                </a:tc>
                <a:extLst>
                  <a:ext uri="{0D108BD9-81ED-4DB2-BD59-A6C34878D82A}">
                    <a16:rowId xmlns:a16="http://schemas.microsoft.com/office/drawing/2014/main" val="10006"/>
                  </a:ext>
                </a:extLst>
              </a:tr>
            </a:tbl>
          </a:graphicData>
        </a:graphic>
      </p:graphicFrame>
      <p:pic>
        <p:nvPicPr>
          <p:cNvPr id="5" name="Content Placeholder 4"/>
          <p:cNvPicPr>
            <a:picLocks noChangeAspect="1"/>
          </p:cNvPicPr>
          <p:nvPr/>
        </p:nvPicPr>
        <p:blipFill>
          <a:blip r:embed="rId5"/>
          <a:stretch>
            <a:fillRect/>
          </a:stretch>
        </p:blipFill>
        <p:spPr bwMode="auto">
          <a:xfrm>
            <a:off x="9117795" y="1491112"/>
            <a:ext cx="2903516" cy="2178791"/>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2055" y="5075921"/>
            <a:ext cx="2351619" cy="156676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2" descr="T:\Public\Pictures\Portfolio\Stadiums\Rose Bowl Roof\2012-12-05 15.21.3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19126" y="3825829"/>
            <a:ext cx="1974707" cy="147554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29937" y="1413164"/>
            <a:ext cx="10447928" cy="4782785"/>
          </a:xfrm>
        </p:spPr>
        <p:txBody>
          <a:bodyPr>
            <a:normAutofit/>
          </a:bodyPr>
          <a:lstStyle/>
          <a:p>
            <a:pPr marL="0" indent="0">
              <a:spcBef>
                <a:spcPts val="600"/>
              </a:spcBef>
              <a:spcAft>
                <a:spcPts val="600"/>
              </a:spcAft>
              <a:buNone/>
            </a:pPr>
            <a:r>
              <a:rPr lang="en-US" altLang="en-US" sz="1800" u="sng" dirty="0" smtClean="0">
                <a:latin typeface="Arial" charset="0"/>
                <a:cs typeface="Arial" charset="0"/>
              </a:rPr>
              <a:t>All MCAS Miramar Personnel Shall</a:t>
            </a:r>
            <a:r>
              <a:rPr lang="en-US" altLang="en-US" sz="1800" dirty="0" smtClean="0">
                <a:latin typeface="Arial" charset="0"/>
                <a:cs typeface="Arial" charset="0"/>
              </a:rPr>
              <a:t>:</a:t>
            </a:r>
          </a:p>
          <a:p>
            <a:pPr>
              <a:spcBef>
                <a:spcPts val="600"/>
              </a:spcBef>
              <a:spcAft>
                <a:spcPts val="600"/>
              </a:spcAft>
            </a:pPr>
            <a:r>
              <a:rPr lang="en-US" altLang="en-US" sz="1800" dirty="0" smtClean="0">
                <a:latin typeface="Arial" charset="0"/>
                <a:cs typeface="Arial" charset="0"/>
              </a:rPr>
              <a:t>Comply </a:t>
            </a:r>
            <a:r>
              <a:rPr lang="en-US" altLang="en-US" sz="1800" dirty="0">
                <a:latin typeface="Arial" charset="0"/>
                <a:cs typeface="Arial" charset="0"/>
              </a:rPr>
              <a:t>with requirements of the </a:t>
            </a:r>
            <a:r>
              <a:rPr lang="en-US" altLang="en-US" sz="1800" dirty="0" smtClean="0">
                <a:latin typeface="Arial" charset="0"/>
                <a:cs typeface="Arial" charset="0"/>
              </a:rPr>
              <a:t>Fall Protection Program (FPP)</a:t>
            </a:r>
            <a:endParaRPr lang="en-US" altLang="en-US" sz="1800" dirty="0">
              <a:latin typeface="Arial" charset="0"/>
              <a:cs typeface="Arial" charset="0"/>
            </a:endParaRPr>
          </a:p>
          <a:p>
            <a:pPr>
              <a:spcBef>
                <a:spcPts val="600"/>
              </a:spcBef>
              <a:spcAft>
                <a:spcPts val="600"/>
              </a:spcAft>
            </a:pPr>
            <a:r>
              <a:rPr lang="en-US" altLang="en-US" sz="1800" dirty="0">
                <a:latin typeface="Arial" charset="0"/>
                <a:cs typeface="Arial" charset="0"/>
              </a:rPr>
              <a:t>Request supervisory assistance to </a:t>
            </a:r>
            <a:r>
              <a:rPr lang="en-US" altLang="en-US" sz="1800" dirty="0" smtClean="0">
                <a:latin typeface="Arial" charset="0"/>
                <a:cs typeface="Arial" charset="0"/>
              </a:rPr>
              <a:t>assess FP </a:t>
            </a:r>
            <a:r>
              <a:rPr lang="en-US" altLang="en-US" sz="1800" dirty="0">
                <a:latin typeface="Arial" charset="0"/>
                <a:cs typeface="Arial" charset="0"/>
              </a:rPr>
              <a:t>hazards</a:t>
            </a:r>
          </a:p>
          <a:p>
            <a:pPr>
              <a:spcBef>
                <a:spcPts val="600"/>
              </a:spcBef>
              <a:spcAft>
                <a:spcPts val="600"/>
              </a:spcAft>
            </a:pPr>
            <a:r>
              <a:rPr lang="en-US" altLang="en-US" sz="1800" dirty="0">
                <a:latin typeface="Arial" charset="0"/>
                <a:cs typeface="Arial" charset="0"/>
              </a:rPr>
              <a:t>Use FP techniques and equipment properly</a:t>
            </a:r>
          </a:p>
          <a:p>
            <a:pPr>
              <a:spcBef>
                <a:spcPts val="600"/>
              </a:spcBef>
              <a:spcAft>
                <a:spcPts val="600"/>
              </a:spcAft>
            </a:pPr>
            <a:r>
              <a:rPr lang="en-US" altLang="en-US" sz="1800" dirty="0">
                <a:latin typeface="Arial" charset="0"/>
                <a:cs typeface="Arial" charset="0"/>
              </a:rPr>
              <a:t>Inspect FP equipment prior to use</a:t>
            </a:r>
          </a:p>
          <a:p>
            <a:pPr>
              <a:spcBef>
                <a:spcPts val="600"/>
              </a:spcBef>
              <a:spcAft>
                <a:spcPts val="600"/>
              </a:spcAft>
            </a:pPr>
            <a:r>
              <a:rPr lang="en-US" altLang="en-US" sz="1800" dirty="0">
                <a:latin typeface="Arial" charset="0"/>
                <a:cs typeface="Arial" charset="0"/>
              </a:rPr>
              <a:t>Properly maintain FP equipment IAW manufacture’s </a:t>
            </a:r>
            <a:r>
              <a:rPr lang="en-US" altLang="en-US" sz="1800" dirty="0" smtClean="0">
                <a:latin typeface="Arial" charset="0"/>
                <a:cs typeface="Arial" charset="0"/>
              </a:rPr>
              <a:t>recommendations</a:t>
            </a:r>
            <a:endParaRPr lang="en-US" altLang="en-US" sz="1800" dirty="0">
              <a:latin typeface="Arial" charset="0"/>
              <a:cs typeface="Arial" charset="0"/>
            </a:endParaRPr>
          </a:p>
        </p:txBody>
      </p:sp>
      <p:sp>
        <p:nvSpPr>
          <p:cNvPr id="2" name="Title 1"/>
          <p:cNvSpPr>
            <a:spLocks noGrp="1"/>
          </p:cNvSpPr>
          <p:nvPr>
            <p:ph type="title"/>
          </p:nvPr>
        </p:nvSpPr>
        <p:spPr/>
        <p:txBody>
          <a:bodyPr/>
          <a:lstStyle/>
          <a:p>
            <a:r>
              <a:rPr lang="en-US" dirty="0" smtClean="0"/>
              <a:t>Fall Protection (FP)</a:t>
            </a:r>
            <a:endParaRPr lang="en-US" dirty="0"/>
          </a:p>
        </p:txBody>
      </p:sp>
      <p:cxnSp>
        <p:nvCxnSpPr>
          <p:cNvPr id="8" name="Straight Connector 7"/>
          <p:cNvCxnSpPr/>
          <p:nvPr/>
        </p:nvCxnSpPr>
        <p:spPr>
          <a:xfrm>
            <a:off x="405246" y="5514109"/>
            <a:ext cx="1993997" cy="1105786"/>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79749" y="5533602"/>
            <a:ext cx="1987793" cy="1086293"/>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71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2"/>
          <p:cNvGraphicFramePr>
            <a:graphicFrameLocks noChangeAspect="1"/>
          </p:cNvGraphicFramePr>
          <p:nvPr>
            <p:extLst>
              <p:ext uri="{D42A27DB-BD31-4B8C-83A1-F6EECF244321}">
                <p14:modId xmlns:p14="http://schemas.microsoft.com/office/powerpoint/2010/main" val="616960687"/>
              </p:ext>
            </p:extLst>
          </p:nvPr>
        </p:nvGraphicFramePr>
        <p:xfrm>
          <a:off x="592581" y="4535619"/>
          <a:ext cx="1185552" cy="1361189"/>
        </p:xfrm>
        <a:graphic>
          <a:graphicData uri="http://schemas.openxmlformats.org/presentationml/2006/ole">
            <mc:AlternateContent xmlns:mc="http://schemas.openxmlformats.org/markup-compatibility/2006">
              <mc:Choice xmlns:v="urn:schemas-microsoft-com:vml" Requires="v">
                <p:oleObj spid="_x0000_s2430" name="CorelPhotoPaint.Image.7" r:id="rId3" imgW="4120414" imgH="4730009" progId="CorelPhotoPaint.Image.7">
                  <p:embed/>
                </p:oleObj>
              </mc:Choice>
              <mc:Fallback>
                <p:oleObj name="CorelPhotoPaint.Image.7" r:id="rId3" imgW="4120414" imgH="4730009" progId="CorelPhotoPaint.Image.7">
                  <p:embed/>
                  <p:pic>
                    <p:nvPicPr>
                      <p:cNvPr id="1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581" y="4535619"/>
                        <a:ext cx="1185552" cy="1361189"/>
                      </a:xfrm>
                      <a:prstGeom prst="rect">
                        <a:avLst/>
                      </a:prstGeom>
                      <a:noFill/>
                      <a:ln>
                        <a:solidFill>
                          <a:schemeClr val="tx1"/>
                        </a:solidFill>
                      </a:ln>
                      <a:effectLst/>
                    </p:spPr>
                  </p:pic>
                </p:oleObj>
              </mc:Fallback>
            </mc:AlternateContent>
          </a:graphicData>
        </a:graphic>
      </p:graphicFrame>
      <p:graphicFrame>
        <p:nvGraphicFramePr>
          <p:cNvPr id="10" name="Object 4"/>
          <p:cNvGraphicFramePr>
            <a:graphicFrameLocks noChangeAspect="1"/>
          </p:cNvGraphicFramePr>
          <p:nvPr>
            <p:extLst>
              <p:ext uri="{D42A27DB-BD31-4B8C-83A1-F6EECF244321}">
                <p14:modId xmlns:p14="http://schemas.microsoft.com/office/powerpoint/2010/main" val="2747915361"/>
              </p:ext>
            </p:extLst>
          </p:nvPr>
        </p:nvGraphicFramePr>
        <p:xfrm>
          <a:off x="1900339" y="4535618"/>
          <a:ext cx="989956" cy="1361189"/>
        </p:xfrm>
        <a:graphic>
          <a:graphicData uri="http://schemas.openxmlformats.org/presentationml/2006/ole">
            <mc:AlternateContent xmlns:mc="http://schemas.openxmlformats.org/markup-compatibility/2006">
              <mc:Choice xmlns:v="urn:schemas-microsoft-com:vml" Requires="v">
                <p:oleObj spid="_x0000_s2431" name="CorelPhotoPaint.Image.7" r:id="rId5" imgW="4075259" imgH="5666980" progId="CorelPhotoPaint.Image.7">
                  <p:embed/>
                </p:oleObj>
              </mc:Choice>
              <mc:Fallback>
                <p:oleObj name="CorelPhotoPaint.Image.7" r:id="rId5" imgW="4075259" imgH="5666980" progId="CorelPhotoPaint.Image.7">
                  <p:embed/>
                  <p:pic>
                    <p:nvPicPr>
                      <p:cNvPr id="9"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0339" y="4535618"/>
                        <a:ext cx="989956" cy="1361189"/>
                      </a:xfrm>
                      <a:prstGeom prst="rect">
                        <a:avLst/>
                      </a:prstGeom>
                      <a:noFill/>
                      <a:ln>
                        <a:solidFill>
                          <a:schemeClr val="tx1"/>
                        </a:solidFill>
                      </a:ln>
                      <a:effectLst/>
                    </p:spPr>
                  </p:pic>
                </p:oleObj>
              </mc:Fallback>
            </mc:AlternateContent>
          </a:graphicData>
        </a:graphic>
      </p:graphicFrame>
      <p:graphicFrame>
        <p:nvGraphicFramePr>
          <p:cNvPr id="9" name="Object 4"/>
          <p:cNvGraphicFramePr>
            <a:graphicFrameLocks noChangeAspect="1"/>
          </p:cNvGraphicFramePr>
          <p:nvPr>
            <p:extLst>
              <p:ext uri="{D42A27DB-BD31-4B8C-83A1-F6EECF244321}">
                <p14:modId xmlns:p14="http://schemas.microsoft.com/office/powerpoint/2010/main" val="1062746579"/>
              </p:ext>
            </p:extLst>
          </p:nvPr>
        </p:nvGraphicFramePr>
        <p:xfrm>
          <a:off x="3017658" y="4535617"/>
          <a:ext cx="1159190" cy="1361189"/>
        </p:xfrm>
        <a:graphic>
          <a:graphicData uri="http://schemas.openxmlformats.org/presentationml/2006/ole">
            <mc:AlternateContent xmlns:mc="http://schemas.openxmlformats.org/markup-compatibility/2006">
              <mc:Choice xmlns:v="urn:schemas-microsoft-com:vml" Requires="v">
                <p:oleObj spid="_x0000_s2432" name="CorelPhotoPaint.Image.7" r:id="rId7" imgW="4876764" imgH="5486359" progId="CorelPhotoPaint.Image.7">
                  <p:embed/>
                </p:oleObj>
              </mc:Choice>
              <mc:Fallback>
                <p:oleObj name="CorelPhotoPaint.Image.7" r:id="rId7" imgW="4876764" imgH="5486359" progId="CorelPhotoPaint.Image.7">
                  <p:embed/>
                  <p:pic>
                    <p:nvPicPr>
                      <p:cNvPr id="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7658" y="4535617"/>
                        <a:ext cx="1159190" cy="1361189"/>
                      </a:xfrm>
                      <a:prstGeom prst="rect">
                        <a:avLst/>
                      </a:prstGeom>
                      <a:noFill/>
                      <a:ln>
                        <a:solidFill>
                          <a:schemeClr val="tx1"/>
                        </a:solidFill>
                      </a:ln>
                      <a:effectLst/>
                    </p:spPr>
                  </p:pic>
                </p:oleObj>
              </mc:Fallback>
            </mc:AlternateContent>
          </a:graphicData>
        </a:graphic>
      </p:graphicFrame>
      <p:graphicFrame>
        <p:nvGraphicFramePr>
          <p:cNvPr id="11" name="Object 4"/>
          <p:cNvGraphicFramePr>
            <a:graphicFrameLocks noChangeAspect="1"/>
          </p:cNvGraphicFramePr>
          <p:nvPr>
            <p:extLst>
              <p:ext uri="{D42A27DB-BD31-4B8C-83A1-F6EECF244321}">
                <p14:modId xmlns:p14="http://schemas.microsoft.com/office/powerpoint/2010/main" val="2639297045"/>
              </p:ext>
            </p:extLst>
          </p:nvPr>
        </p:nvGraphicFramePr>
        <p:xfrm>
          <a:off x="4301006" y="4535617"/>
          <a:ext cx="777228" cy="1361189"/>
        </p:xfrm>
        <a:graphic>
          <a:graphicData uri="http://schemas.openxmlformats.org/presentationml/2006/ole">
            <mc:AlternateContent xmlns:mc="http://schemas.openxmlformats.org/markup-compatibility/2006">
              <mc:Choice xmlns:v="urn:schemas-microsoft-com:vml" Requires="v">
                <p:oleObj spid="_x0000_s2433" name="CorelPhotoPaint.Image.7" r:id="rId9" imgW="3770461" imgH="6603951" progId="CorelPhotoPaint.Image.7">
                  <p:embed/>
                </p:oleObj>
              </mc:Choice>
              <mc:Fallback>
                <p:oleObj name="CorelPhotoPaint.Image.7" r:id="rId9" imgW="3770461" imgH="6603951" progId="CorelPhotoPaint.Image.7">
                  <p:embed/>
                  <p:pic>
                    <p:nvPicPr>
                      <p:cNvPr id="1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01006" y="4535617"/>
                        <a:ext cx="777228" cy="1361189"/>
                      </a:xfrm>
                      <a:prstGeom prst="rect">
                        <a:avLst/>
                      </a:prstGeom>
                      <a:noFill/>
                      <a:ln>
                        <a:solidFill>
                          <a:schemeClr val="tx1"/>
                        </a:solidFill>
                      </a:ln>
                      <a:effectLst/>
                    </p:spPr>
                  </p:pic>
                </p:oleObj>
              </mc:Fallback>
            </mc:AlternateContent>
          </a:graphicData>
        </a:graphic>
      </p:graphicFrame>
      <p:graphicFrame>
        <p:nvGraphicFramePr>
          <p:cNvPr id="12" name="Object 4"/>
          <p:cNvGraphicFramePr>
            <a:graphicFrameLocks noChangeAspect="1"/>
          </p:cNvGraphicFramePr>
          <p:nvPr>
            <p:extLst>
              <p:ext uri="{D42A27DB-BD31-4B8C-83A1-F6EECF244321}">
                <p14:modId xmlns:p14="http://schemas.microsoft.com/office/powerpoint/2010/main" val="21239215"/>
              </p:ext>
            </p:extLst>
          </p:nvPr>
        </p:nvGraphicFramePr>
        <p:xfrm>
          <a:off x="5215752" y="4525292"/>
          <a:ext cx="715468" cy="1371514"/>
        </p:xfrm>
        <a:graphic>
          <a:graphicData uri="http://schemas.openxmlformats.org/presentationml/2006/ole">
            <mc:AlternateContent xmlns:mc="http://schemas.openxmlformats.org/markup-compatibility/2006">
              <mc:Choice xmlns:v="urn:schemas-microsoft-com:vml" Requires="v">
                <p:oleObj spid="_x0000_s2434" name="CorelPhotoPaint.Image.7" r:id="rId11" imgW="3984948" imgH="8229539" progId="CorelPhotoPaint.Image.7">
                  <p:embed/>
                </p:oleObj>
              </mc:Choice>
              <mc:Fallback>
                <p:oleObj name="CorelPhotoPaint.Image.7" r:id="rId11" imgW="3984948" imgH="8229539" progId="CorelPhotoPaint.Image.7">
                  <p:embed/>
                  <p:pic>
                    <p:nvPicPr>
                      <p:cNvPr id="11" name="Object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15752" y="4525292"/>
                        <a:ext cx="715468" cy="1371514"/>
                      </a:xfrm>
                      <a:prstGeom prst="rect">
                        <a:avLst/>
                      </a:prstGeom>
                      <a:noFill/>
                      <a:ln>
                        <a:solidFill>
                          <a:schemeClr val="tx1"/>
                        </a:solidFill>
                      </a:ln>
                      <a:effectLst/>
                    </p:spPr>
                  </p:pic>
                </p:oleObj>
              </mc:Fallback>
            </mc:AlternateContent>
          </a:graphicData>
        </a:graphic>
      </p:graphicFrame>
      <p:pic>
        <p:nvPicPr>
          <p:cNvPr id="7" name="Picture 7" descr="n032"/>
          <p:cNvPicPr>
            <a:picLocks noChangeAspect="1" noChangeArrowheads="1"/>
          </p:cNvPicPr>
          <p:nvPr/>
        </p:nvPicPr>
        <p:blipFill>
          <a:blip r:embed="rId13">
            <a:extLst>
              <a:ext uri="{28A0092B-C50C-407E-A947-70E740481C1C}">
                <a14:useLocalDpi xmlns:a14="http://schemas.microsoft.com/office/drawing/2010/main" val="0"/>
              </a:ext>
            </a:extLst>
          </a:blip>
          <a:srcRect l="19753" t="12756"/>
          <a:stretch>
            <a:fillRect/>
          </a:stretch>
        </p:blipFill>
        <p:spPr bwMode="auto">
          <a:xfrm>
            <a:off x="7984996" y="2047089"/>
            <a:ext cx="3306753" cy="269595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8" name="Picture 8" descr="n036"/>
          <p:cNvPicPr>
            <a:picLocks noChangeAspect="1" noChangeArrowheads="1"/>
          </p:cNvPicPr>
          <p:nvPr/>
        </p:nvPicPr>
        <p:blipFill>
          <a:blip r:embed="rId14" cstate="print">
            <a:lum bright="20000" contrast="16000"/>
            <a:extLst>
              <a:ext uri="{28A0092B-C50C-407E-A947-70E740481C1C}">
                <a14:useLocalDpi xmlns:a14="http://schemas.microsoft.com/office/drawing/2010/main" val="0"/>
              </a:ext>
            </a:extLst>
          </a:blip>
          <a:srcRect l="12500"/>
          <a:stretch>
            <a:fillRect/>
          </a:stretch>
        </p:blipFill>
        <p:spPr bwMode="auto">
          <a:xfrm>
            <a:off x="9794236" y="4360423"/>
            <a:ext cx="2133600" cy="1828800"/>
          </a:xfrm>
          <a:prstGeom prst="rect">
            <a:avLst/>
          </a:prstGeom>
          <a:noFill/>
          <a:ln w="254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6" name="Picture 5" descr="Ergo Hand Tool 3a.jpg"/>
          <p:cNvPicPr>
            <a:picLocks noChangeAspect="1"/>
          </p:cNvPicPr>
          <p:nvPr/>
        </p:nvPicPr>
        <p:blipFill>
          <a:blip r:embed="rId15" cstate="print"/>
          <a:stretch>
            <a:fillRect/>
          </a:stretch>
        </p:blipFill>
        <p:spPr>
          <a:xfrm>
            <a:off x="6327914" y="4837621"/>
            <a:ext cx="1901904" cy="1426428"/>
          </a:xfrm>
          <a:prstGeom prst="rect">
            <a:avLst/>
          </a:prstGeom>
          <a:ln w="9525" cap="sq">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p:txBody>
          <a:bodyPr/>
          <a:lstStyle/>
          <a:p>
            <a:r>
              <a:rPr lang="en-US" dirty="0" smtClean="0"/>
              <a:t>Ergonomics</a:t>
            </a:r>
            <a:endParaRPr lang="en-US" dirty="0"/>
          </a:p>
        </p:txBody>
      </p:sp>
      <p:sp>
        <p:nvSpPr>
          <p:cNvPr id="3" name="Content Placeholder 2"/>
          <p:cNvSpPr>
            <a:spLocks noGrp="1"/>
          </p:cNvSpPr>
          <p:nvPr>
            <p:ph idx="1"/>
          </p:nvPr>
        </p:nvSpPr>
        <p:spPr>
          <a:xfrm>
            <a:off x="436419" y="1844675"/>
            <a:ext cx="7200900" cy="4387850"/>
          </a:xfrm>
        </p:spPr>
        <p:txBody>
          <a:bodyPr>
            <a:normAutofit/>
          </a:bodyPr>
          <a:lstStyle/>
          <a:p>
            <a:r>
              <a:rPr lang="en-US" sz="2000" dirty="0" smtClean="0"/>
              <a:t>Ergonomics is arranging the environment to fit the person.</a:t>
            </a:r>
          </a:p>
          <a:p>
            <a:endParaRPr lang="en-US" sz="2000" dirty="0"/>
          </a:p>
          <a:p>
            <a:r>
              <a:rPr lang="en-US" sz="2000" dirty="0" smtClean="0"/>
              <a:t>The objective is to reduce stress injury.</a:t>
            </a:r>
          </a:p>
          <a:p>
            <a:endParaRPr lang="en-US" sz="2000" dirty="0"/>
          </a:p>
          <a:p>
            <a:r>
              <a:rPr lang="en-US" sz="2000" dirty="0" smtClean="0"/>
              <a:t>Effective design of a job or workstation will help to eliminate repetitive, lifting, or posture type injuries.</a:t>
            </a:r>
            <a:endParaRPr lang="en-US" sz="2000" dirty="0"/>
          </a:p>
        </p:txBody>
      </p:sp>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43225" y="85272"/>
            <a:ext cx="1838031" cy="160827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22205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9" descr="COB UXO picture DSC_0001"/>
          <p:cNvPicPr>
            <a:picLocks noGrp="1" noChangeAspect="1" noChangeArrowheads="1"/>
          </p:cNvPicPr>
          <p:nvPr>
            <p:ph sz="quarter" idx="4"/>
          </p:nvPr>
        </p:nvPicPr>
        <p:blipFill>
          <a:blip r:embed="rId3" cstate="print"/>
          <a:srcRect/>
          <a:stretch>
            <a:fillRect/>
          </a:stretch>
        </p:blipFill>
        <p:spPr bwMode="auto">
          <a:xfrm>
            <a:off x="7617628" y="2466377"/>
            <a:ext cx="4039985" cy="2685011"/>
          </a:xfrm>
          <a:prstGeom prst="rect">
            <a:avLst/>
          </a:prstGeom>
          <a:noFill/>
          <a:ln w="381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Content Placeholder 1"/>
          <p:cNvSpPr>
            <a:spLocks noGrp="1"/>
          </p:cNvSpPr>
          <p:nvPr>
            <p:ph sz="half" idx="2"/>
          </p:nvPr>
        </p:nvSpPr>
        <p:spPr>
          <a:solidFill>
            <a:schemeClr val="bg1"/>
          </a:solidFill>
        </p:spPr>
        <p:txBody>
          <a:bodyPr/>
          <a:lstStyle/>
          <a:p>
            <a:pPr marL="129779" indent="-84535">
              <a:buNone/>
            </a:pPr>
            <a:endParaRPr lang="en-US" sz="1400" b="0" dirty="0">
              <a:cs typeface="Arial" pitchFamily="34" charset="0"/>
            </a:endParaRPr>
          </a:p>
          <a:p>
            <a:pPr marL="129779" indent="-84535">
              <a:buClr>
                <a:srgbClr val="000000"/>
              </a:buClr>
              <a:buNone/>
            </a:pPr>
            <a:endParaRPr lang="en-US" sz="1400" b="0" dirty="0">
              <a:solidFill>
                <a:srgbClr val="FF0000"/>
              </a:solidFill>
              <a:cs typeface="Arial" pitchFamily="34" charset="0"/>
            </a:endParaRPr>
          </a:p>
        </p:txBody>
      </p:sp>
      <p:sp>
        <p:nvSpPr>
          <p:cNvPr id="10" name="Title 1"/>
          <p:cNvSpPr>
            <a:spLocks noGrp="1"/>
          </p:cNvSpPr>
          <p:nvPr>
            <p:ph type="title"/>
          </p:nvPr>
        </p:nvSpPr>
        <p:spPr>
          <a:xfrm>
            <a:off x="1828800" y="228600"/>
            <a:ext cx="8940800" cy="685800"/>
          </a:xfrm>
        </p:spPr>
        <p:txBody>
          <a:bodyPr/>
          <a:lstStyle/>
          <a:p>
            <a:r>
              <a:rPr lang="en-US" dirty="0" smtClean="0"/>
              <a:t>Un-Exploded Ordnance (UXO)</a:t>
            </a:r>
            <a:endParaRPr lang="en-US" dirty="0"/>
          </a:p>
        </p:txBody>
      </p:sp>
      <p:sp>
        <p:nvSpPr>
          <p:cNvPr id="12" name="Content Placeholder 3"/>
          <p:cNvSpPr txBox="1">
            <a:spLocks/>
          </p:cNvSpPr>
          <p:nvPr/>
        </p:nvSpPr>
        <p:spPr bwMode="auto">
          <a:xfrm>
            <a:off x="609600" y="1464218"/>
            <a:ext cx="6623304" cy="4286992"/>
          </a:xfrm>
          <a:prstGeom prst="rect">
            <a:avLst/>
          </a:prstGeom>
          <a:noFill/>
          <a:ln w="9525">
            <a:noFill/>
            <a:miter lim="800000"/>
            <a:headEnd/>
            <a:tailEnd/>
          </a:ln>
        </p:spPr>
        <p:txBody>
          <a:bodyPr vert="horz" wrap="square" lIns="91431" tIns="45712" rIns="91431" bIns="45712" numCol="1" anchor="ctr" anchorCtr="0" compatLnSpc="1">
            <a:prstTxWarp prst="textNoShape">
              <a:avLst/>
            </a:prstTxWarp>
          </a:bodyPr>
          <a:lstStyle>
            <a:lvl1pPr marL="0" indent="0" algn="l" rtl="0" eaLnBrk="0" fontAlgn="base" hangingPunct="0">
              <a:spcBef>
                <a:spcPct val="20000"/>
              </a:spcBef>
              <a:spcAft>
                <a:spcPct val="0"/>
              </a:spcAft>
              <a:buClr>
                <a:schemeClr val="tx1"/>
              </a:buClr>
              <a:buSzPct val="75000"/>
              <a:buFont typeface="Wingdings" pitchFamily="2" charset="2"/>
              <a:buNone/>
              <a:defRPr sz="2400" b="1">
                <a:solidFill>
                  <a:schemeClr val="tx1"/>
                </a:solidFill>
                <a:latin typeface="+mn-lt"/>
                <a:ea typeface="+mn-ea"/>
                <a:cs typeface="+mn-cs"/>
              </a:defRPr>
            </a:lvl1pPr>
            <a:lvl2pPr marL="457200" indent="0" algn="l" rtl="0" eaLnBrk="0" fontAlgn="base" hangingPunct="0">
              <a:spcBef>
                <a:spcPct val="20000"/>
              </a:spcBef>
              <a:spcAft>
                <a:spcPct val="0"/>
              </a:spcAft>
              <a:buClr>
                <a:schemeClr val="tx1"/>
              </a:buClr>
              <a:buSzPct val="75000"/>
              <a:buFont typeface="Wingdings" pitchFamily="2" charset="2"/>
              <a:buNone/>
              <a:defRPr sz="2000" b="1">
                <a:solidFill>
                  <a:schemeClr val="tx1"/>
                </a:solidFill>
                <a:latin typeface="+mn-lt"/>
              </a:defRPr>
            </a:lvl2pPr>
            <a:lvl3pPr marL="914400" indent="0" algn="l" rtl="0" eaLnBrk="0" fontAlgn="base" hangingPunct="0">
              <a:spcBef>
                <a:spcPct val="20000"/>
              </a:spcBef>
              <a:spcAft>
                <a:spcPct val="0"/>
              </a:spcAft>
              <a:buClr>
                <a:schemeClr val="tx1"/>
              </a:buClr>
              <a:buSzPct val="75000"/>
              <a:buFont typeface="Wingdings 2" pitchFamily="18" charset="2"/>
              <a:buNone/>
              <a:defRPr sz="1800" b="1">
                <a:solidFill>
                  <a:schemeClr val="tx1"/>
                </a:solidFill>
                <a:latin typeface="+mn-lt"/>
              </a:defRPr>
            </a:lvl3pPr>
            <a:lvl4pPr marL="1371600" indent="0" algn="l" rtl="0" eaLnBrk="0" fontAlgn="base" hangingPunct="0">
              <a:spcBef>
                <a:spcPct val="20000"/>
              </a:spcBef>
              <a:spcAft>
                <a:spcPct val="0"/>
              </a:spcAft>
              <a:buClr>
                <a:schemeClr val="tx1"/>
              </a:buClr>
              <a:buSzPct val="75000"/>
              <a:buFont typeface="Wingdings" pitchFamily="2" charset="2"/>
              <a:buNone/>
              <a:defRPr sz="1600" b="1">
                <a:solidFill>
                  <a:schemeClr val="tx1"/>
                </a:solidFill>
                <a:latin typeface="+mn-lt"/>
              </a:defRPr>
            </a:lvl4pPr>
            <a:lvl5pPr marL="1828800" indent="0" algn="l" rtl="0" eaLnBrk="0" fontAlgn="base" hangingPunct="0">
              <a:spcBef>
                <a:spcPct val="20000"/>
              </a:spcBef>
              <a:spcAft>
                <a:spcPct val="0"/>
              </a:spcAft>
              <a:buClr>
                <a:schemeClr val="tx1"/>
              </a:buClr>
              <a:buSzPct val="75000"/>
              <a:buFont typeface="Wingdings" pitchFamily="2" charset="2"/>
              <a:buNone/>
              <a:defRPr sz="1600" b="1">
                <a:solidFill>
                  <a:schemeClr val="tx1"/>
                </a:solidFill>
                <a:latin typeface="+mn-lt"/>
              </a:defRPr>
            </a:lvl5pPr>
            <a:lvl6pPr marL="2286000" indent="0" algn="l" rtl="0" fontAlgn="base">
              <a:spcBef>
                <a:spcPct val="20000"/>
              </a:spcBef>
              <a:spcAft>
                <a:spcPct val="0"/>
              </a:spcAft>
              <a:buClr>
                <a:schemeClr val="tx1"/>
              </a:buClr>
              <a:buSzPct val="75000"/>
              <a:buFont typeface="Wingdings" pitchFamily="2" charset="2"/>
              <a:buNone/>
              <a:defRPr sz="1600" b="1">
                <a:solidFill>
                  <a:schemeClr val="tx1"/>
                </a:solidFill>
                <a:latin typeface="+mn-lt"/>
              </a:defRPr>
            </a:lvl6pPr>
            <a:lvl7pPr marL="2743200" indent="0" algn="l" rtl="0" fontAlgn="base">
              <a:spcBef>
                <a:spcPct val="20000"/>
              </a:spcBef>
              <a:spcAft>
                <a:spcPct val="0"/>
              </a:spcAft>
              <a:buClr>
                <a:schemeClr val="tx1"/>
              </a:buClr>
              <a:buSzPct val="75000"/>
              <a:buFont typeface="Wingdings" pitchFamily="2" charset="2"/>
              <a:buNone/>
              <a:defRPr sz="1600" b="1">
                <a:solidFill>
                  <a:schemeClr val="tx1"/>
                </a:solidFill>
                <a:latin typeface="+mn-lt"/>
              </a:defRPr>
            </a:lvl7pPr>
            <a:lvl8pPr marL="3200400" indent="0" algn="l" rtl="0" fontAlgn="base">
              <a:spcBef>
                <a:spcPct val="20000"/>
              </a:spcBef>
              <a:spcAft>
                <a:spcPct val="0"/>
              </a:spcAft>
              <a:buClr>
                <a:schemeClr val="tx1"/>
              </a:buClr>
              <a:buSzPct val="75000"/>
              <a:buFont typeface="Wingdings" pitchFamily="2" charset="2"/>
              <a:buNone/>
              <a:defRPr sz="1600" b="1">
                <a:solidFill>
                  <a:schemeClr val="tx1"/>
                </a:solidFill>
                <a:latin typeface="+mn-lt"/>
              </a:defRPr>
            </a:lvl8pPr>
            <a:lvl9pPr marL="3657600" indent="0" algn="l" rtl="0" fontAlgn="base">
              <a:spcBef>
                <a:spcPct val="20000"/>
              </a:spcBef>
              <a:spcAft>
                <a:spcPct val="0"/>
              </a:spcAft>
              <a:buClr>
                <a:schemeClr val="tx1"/>
              </a:buClr>
              <a:buSzPct val="75000"/>
              <a:buFont typeface="Wingdings" pitchFamily="2" charset="2"/>
              <a:buNone/>
              <a:defRPr sz="1600" b="1">
                <a:solidFill>
                  <a:schemeClr val="tx1"/>
                </a:solidFill>
                <a:latin typeface="+mn-lt"/>
              </a:defRPr>
            </a:lvl9pPr>
          </a:lstStyle>
          <a:p>
            <a:pPr marL="457200" indent="-457200">
              <a:lnSpc>
                <a:spcPct val="100000"/>
              </a:lnSpc>
              <a:spcBef>
                <a:spcPts val="600"/>
              </a:spcBef>
              <a:spcAft>
                <a:spcPts val="1800"/>
              </a:spcAft>
              <a:buFont typeface="Wingdings" panose="05000000000000000000" pitchFamily="2" charset="2"/>
              <a:buChar char="§"/>
              <a:defRPr/>
            </a:pPr>
            <a:r>
              <a:rPr lang="en-US" dirty="0"/>
              <a:t>Stay away from UXO. </a:t>
            </a:r>
          </a:p>
          <a:p>
            <a:pPr marL="457200" indent="-457200">
              <a:lnSpc>
                <a:spcPct val="100000"/>
              </a:lnSpc>
              <a:spcBef>
                <a:spcPts val="600"/>
              </a:spcBef>
              <a:spcAft>
                <a:spcPts val="1800"/>
              </a:spcAft>
              <a:buFont typeface="Wingdings" panose="05000000000000000000" pitchFamily="2" charset="2"/>
              <a:buChar char="§"/>
              <a:defRPr/>
            </a:pPr>
            <a:r>
              <a:rPr lang="en-US" dirty="0"/>
              <a:t>Mark its location.</a:t>
            </a:r>
          </a:p>
          <a:p>
            <a:pPr marL="457200" indent="-457200">
              <a:lnSpc>
                <a:spcPct val="100000"/>
              </a:lnSpc>
              <a:spcBef>
                <a:spcPts val="600"/>
              </a:spcBef>
              <a:spcAft>
                <a:spcPts val="1800"/>
              </a:spcAft>
              <a:buFont typeface="Wingdings" panose="05000000000000000000" pitchFamily="2" charset="2"/>
              <a:buChar char="§"/>
              <a:defRPr/>
            </a:pPr>
            <a:r>
              <a:rPr lang="en-US" dirty="0"/>
              <a:t>Report it to Range Control </a:t>
            </a:r>
            <a:r>
              <a:rPr lang="en-US" dirty="0" smtClean="0"/>
              <a:t>858-307-1446 </a:t>
            </a:r>
            <a:r>
              <a:rPr lang="en-US" dirty="0"/>
              <a:t>o</a:t>
            </a:r>
            <a:r>
              <a:rPr lang="en-US" dirty="0" smtClean="0"/>
              <a:t>r MCAS Miramar ESO 858-307-8869.</a:t>
            </a:r>
            <a:endParaRPr lang="en-US" dirty="0"/>
          </a:p>
        </p:txBody>
      </p:sp>
    </p:spTree>
    <p:extLst>
      <p:ext uri="{BB962C8B-B14F-4D97-AF65-F5344CB8AC3E}">
        <p14:creationId xmlns:p14="http://schemas.microsoft.com/office/powerpoint/2010/main" val="1389213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cstate="print"/>
          <a:srcRect/>
          <a:stretch>
            <a:fillRect/>
          </a:stretch>
        </p:blipFill>
        <p:spPr bwMode="auto">
          <a:xfrm>
            <a:off x="1828800" y="1654351"/>
            <a:ext cx="2895600" cy="2020887"/>
          </a:xfrm>
          <a:prstGeom prst="rect">
            <a:avLst/>
          </a:prstGeom>
          <a:noFill/>
          <a:ln w="63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Picture 8" descr="20060924-scr-tickandpenny"/>
          <p:cNvPicPr>
            <a:picLocks noChangeAspect="1" noChangeArrowheads="1"/>
          </p:cNvPicPr>
          <p:nvPr/>
        </p:nvPicPr>
        <p:blipFill>
          <a:blip r:embed="rId4" cstate="print"/>
          <a:srcRect/>
          <a:stretch>
            <a:fillRect/>
          </a:stretch>
        </p:blipFill>
        <p:spPr bwMode="auto">
          <a:xfrm>
            <a:off x="4920932" y="1639111"/>
            <a:ext cx="2516188" cy="1828800"/>
          </a:xfrm>
          <a:prstGeom prst="rect">
            <a:avLst/>
          </a:prstGeom>
          <a:noFill/>
          <a:ln w="127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Picture 5"/>
          <p:cNvPicPr>
            <a:picLocks noChangeAspect="1" noChangeArrowheads="1"/>
          </p:cNvPicPr>
          <p:nvPr/>
        </p:nvPicPr>
        <p:blipFill>
          <a:blip r:embed="rId5" cstate="print"/>
          <a:srcRect/>
          <a:stretch>
            <a:fillRect/>
          </a:stretch>
        </p:blipFill>
        <p:spPr bwMode="auto">
          <a:xfrm>
            <a:off x="7664132" y="1620061"/>
            <a:ext cx="2849563" cy="2000250"/>
          </a:xfrm>
          <a:prstGeom prst="rect">
            <a:avLst/>
          </a:prstGeom>
          <a:noFill/>
          <a:ln w="63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p:txBody>
          <a:bodyPr/>
          <a:lstStyle/>
          <a:p>
            <a:r>
              <a:rPr lang="en-US" dirty="0" smtClean="0"/>
              <a:t>Ticks</a:t>
            </a:r>
            <a:endParaRPr lang="en-US" dirty="0"/>
          </a:p>
        </p:txBody>
      </p:sp>
      <p:sp>
        <p:nvSpPr>
          <p:cNvPr id="4" name="Content Placeholder 3"/>
          <p:cNvSpPr>
            <a:spLocks noGrp="1"/>
          </p:cNvSpPr>
          <p:nvPr>
            <p:ph idx="1"/>
          </p:nvPr>
        </p:nvSpPr>
        <p:spPr>
          <a:xfrm>
            <a:off x="624417" y="3834245"/>
            <a:ext cx="10363200" cy="2566555"/>
          </a:xfrm>
        </p:spPr>
        <p:txBody>
          <a:bodyPr>
            <a:normAutofit/>
          </a:bodyPr>
          <a:lstStyle/>
          <a:p>
            <a:pPr>
              <a:lnSpc>
                <a:spcPct val="120000"/>
              </a:lnSpc>
              <a:spcBef>
                <a:spcPct val="0"/>
              </a:spcBef>
              <a:spcAft>
                <a:spcPts val="300"/>
              </a:spcAft>
            </a:pPr>
            <a:r>
              <a:rPr lang="en-US" sz="2000" dirty="0">
                <a:latin typeface="Arial" charset="0"/>
                <a:cs typeface="Arial" charset="0"/>
              </a:rPr>
              <a:t>Examine clothing &amp; skin frequently for ticks.</a:t>
            </a:r>
          </a:p>
          <a:p>
            <a:pPr>
              <a:lnSpc>
                <a:spcPct val="120000"/>
              </a:lnSpc>
              <a:spcBef>
                <a:spcPct val="0"/>
              </a:spcBef>
              <a:spcAft>
                <a:spcPts val="300"/>
              </a:spcAft>
            </a:pPr>
            <a:r>
              <a:rPr lang="en-US" sz="2000" dirty="0">
                <a:solidFill>
                  <a:srgbClr val="0000FF"/>
                </a:solidFill>
                <a:latin typeface="Arial" charset="0"/>
                <a:cs typeface="Arial" charset="0"/>
              </a:rPr>
              <a:t>Apply insect repellent containing DEET.</a:t>
            </a:r>
          </a:p>
          <a:p>
            <a:pPr>
              <a:lnSpc>
                <a:spcPct val="120000"/>
              </a:lnSpc>
              <a:spcBef>
                <a:spcPct val="0"/>
              </a:spcBef>
              <a:spcAft>
                <a:spcPts val="300"/>
              </a:spcAft>
            </a:pPr>
            <a:r>
              <a:rPr lang="en-US" sz="2000" dirty="0">
                <a:latin typeface="Arial" charset="0"/>
                <a:cs typeface="Arial" charset="0"/>
              </a:rPr>
              <a:t>Remove attached ticks with tweezers by grasping it as close to your skin as possible and gently pull straight out. </a:t>
            </a:r>
          </a:p>
          <a:p>
            <a:pPr>
              <a:lnSpc>
                <a:spcPct val="120000"/>
              </a:lnSpc>
              <a:spcBef>
                <a:spcPct val="0"/>
              </a:spcBef>
              <a:spcAft>
                <a:spcPts val="300"/>
              </a:spcAft>
            </a:pPr>
            <a:r>
              <a:rPr lang="en-US" sz="2000" dirty="0">
                <a:latin typeface="Arial" charset="0"/>
                <a:cs typeface="Arial" charset="0"/>
              </a:rPr>
              <a:t>Wash the bite area and apply antiseptic.</a:t>
            </a:r>
          </a:p>
          <a:p>
            <a:pPr>
              <a:lnSpc>
                <a:spcPct val="120000"/>
              </a:lnSpc>
              <a:spcBef>
                <a:spcPct val="0"/>
              </a:spcBef>
              <a:spcAft>
                <a:spcPts val="300"/>
              </a:spcAft>
            </a:pPr>
            <a:r>
              <a:rPr lang="en-US" sz="2000" dirty="0">
                <a:solidFill>
                  <a:srgbClr val="0000FF"/>
                </a:solidFill>
                <a:latin typeface="Arial" charset="0"/>
                <a:cs typeface="Arial" charset="0"/>
              </a:rPr>
              <a:t>See a doctor if any unexplained rash, or illness accompanied by a fever.</a:t>
            </a:r>
          </a:p>
          <a:p>
            <a:endParaRPr lang="en-US" dirty="0"/>
          </a:p>
        </p:txBody>
      </p:sp>
      <p:sp>
        <p:nvSpPr>
          <p:cNvPr id="14" name="Text Box 6"/>
          <p:cNvSpPr txBox="1">
            <a:spLocks noChangeArrowheads="1"/>
          </p:cNvSpPr>
          <p:nvPr/>
        </p:nvSpPr>
        <p:spPr bwMode="auto">
          <a:xfrm>
            <a:off x="2634932" y="1242236"/>
            <a:ext cx="1257300" cy="396875"/>
          </a:xfrm>
          <a:prstGeom prst="rect">
            <a:avLst/>
          </a:prstGeom>
          <a:noFill/>
          <a:ln w="9525">
            <a:noFill/>
            <a:miter lim="800000"/>
            <a:headEnd/>
            <a:tailEnd/>
          </a:ln>
        </p:spPr>
        <p:txBody>
          <a:bodyPr wrap="square">
            <a:spAutoFit/>
          </a:bodyPr>
          <a:lstStyle/>
          <a:p>
            <a:pPr algn="ctr">
              <a:lnSpc>
                <a:spcPct val="100000"/>
              </a:lnSpc>
              <a:spcBef>
                <a:spcPct val="0"/>
              </a:spcBef>
              <a:buFontTx/>
              <a:buNone/>
            </a:pPr>
            <a:r>
              <a:rPr lang="en-US" sz="2000" dirty="0"/>
              <a:t>Dog Tick</a:t>
            </a:r>
          </a:p>
        </p:txBody>
      </p:sp>
      <p:sp>
        <p:nvSpPr>
          <p:cNvPr id="15" name="Text Box 7"/>
          <p:cNvSpPr txBox="1">
            <a:spLocks noChangeArrowheads="1"/>
          </p:cNvSpPr>
          <p:nvPr/>
        </p:nvSpPr>
        <p:spPr bwMode="auto">
          <a:xfrm>
            <a:off x="8394382" y="1242236"/>
            <a:ext cx="1327150" cy="396875"/>
          </a:xfrm>
          <a:prstGeom prst="rect">
            <a:avLst/>
          </a:prstGeom>
          <a:noFill/>
          <a:ln w="9525">
            <a:noFill/>
            <a:miter lim="800000"/>
            <a:headEnd/>
            <a:tailEnd/>
          </a:ln>
        </p:spPr>
        <p:txBody>
          <a:bodyPr wrap="square">
            <a:spAutoFit/>
          </a:bodyPr>
          <a:lstStyle/>
          <a:p>
            <a:pPr algn="ctr">
              <a:lnSpc>
                <a:spcPct val="100000"/>
              </a:lnSpc>
              <a:spcBef>
                <a:spcPct val="0"/>
              </a:spcBef>
              <a:buFontTx/>
              <a:buNone/>
            </a:pPr>
            <a:r>
              <a:rPr lang="en-US" sz="2000" dirty="0"/>
              <a:t>Deer Tick</a:t>
            </a:r>
          </a:p>
        </p:txBody>
      </p:sp>
    </p:spTree>
    <p:extLst>
      <p:ext uri="{BB962C8B-B14F-4D97-AF65-F5344CB8AC3E}">
        <p14:creationId xmlns:p14="http://schemas.microsoft.com/office/powerpoint/2010/main" val="1096150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vy_rash2"/>
          <p:cNvPicPr>
            <a:picLocks noChangeAspect="1" noChangeArrowheads="1"/>
          </p:cNvPicPr>
          <p:nvPr/>
        </p:nvPicPr>
        <p:blipFill>
          <a:blip r:embed="rId2" cstate="print"/>
          <a:srcRect/>
          <a:stretch>
            <a:fillRect/>
          </a:stretch>
        </p:blipFill>
        <p:spPr bwMode="auto">
          <a:xfrm>
            <a:off x="9515034" y="4024185"/>
            <a:ext cx="2509132" cy="1807526"/>
          </a:xfrm>
          <a:prstGeom prst="rect">
            <a:avLst/>
          </a:prstGeom>
          <a:noFill/>
          <a:ln w="127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8"/>
          <p:cNvPicPr>
            <a:picLocks noChangeAspect="1"/>
          </p:cNvPicPr>
          <p:nvPr/>
        </p:nvPicPr>
        <p:blipFill>
          <a:blip r:embed="rId3"/>
          <a:stretch>
            <a:fillRect/>
          </a:stretch>
        </p:blipFill>
        <p:spPr>
          <a:xfrm>
            <a:off x="1143000" y="1438147"/>
            <a:ext cx="3881483" cy="258603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4" descr="PoisonOakLeaves"/>
          <p:cNvPicPr>
            <a:picLocks noChangeAspect="1" noChangeArrowheads="1"/>
          </p:cNvPicPr>
          <p:nvPr/>
        </p:nvPicPr>
        <p:blipFill>
          <a:blip r:embed="rId4" cstate="print"/>
          <a:srcRect/>
          <a:stretch>
            <a:fillRect/>
          </a:stretch>
        </p:blipFill>
        <p:spPr bwMode="auto">
          <a:xfrm>
            <a:off x="5986012" y="3328417"/>
            <a:ext cx="3674592" cy="3046984"/>
          </a:xfrm>
          <a:prstGeom prst="rect">
            <a:avLst/>
          </a:prstGeom>
          <a:noFill/>
          <a:ln w="127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Title 2"/>
          <p:cNvSpPr>
            <a:spLocks noGrp="1"/>
          </p:cNvSpPr>
          <p:nvPr>
            <p:ph type="title"/>
          </p:nvPr>
        </p:nvSpPr>
        <p:spPr/>
        <p:txBody>
          <a:bodyPr/>
          <a:lstStyle/>
          <a:p>
            <a:r>
              <a:rPr lang="en-US" dirty="0" smtClean="0"/>
              <a:t>Poison Plants</a:t>
            </a:r>
            <a:endParaRPr lang="en-US" dirty="0"/>
          </a:p>
        </p:txBody>
      </p:sp>
      <p:sp>
        <p:nvSpPr>
          <p:cNvPr id="5" name="TextBox 8"/>
          <p:cNvSpPr txBox="1">
            <a:spLocks noChangeArrowheads="1"/>
          </p:cNvSpPr>
          <p:nvPr/>
        </p:nvSpPr>
        <p:spPr bwMode="auto">
          <a:xfrm>
            <a:off x="5124390" y="1521243"/>
            <a:ext cx="3695700" cy="400110"/>
          </a:xfrm>
          <a:prstGeom prst="rect">
            <a:avLst/>
          </a:prstGeom>
          <a:noFill/>
          <a:ln w="9525">
            <a:noFill/>
            <a:miter lim="800000"/>
            <a:headEnd/>
            <a:tailEnd/>
          </a:ln>
        </p:spPr>
        <p:txBody>
          <a:bodyPr wrap="square">
            <a:spAutoFit/>
          </a:bodyPr>
          <a:lstStyle/>
          <a:p>
            <a:pPr>
              <a:buFontTx/>
              <a:buNone/>
            </a:pPr>
            <a:r>
              <a:rPr lang="en-US" sz="2000" dirty="0">
                <a:cs typeface="Arial" pitchFamily="34" charset="0"/>
              </a:rPr>
              <a:t>Poison </a:t>
            </a:r>
            <a:r>
              <a:rPr lang="en-US" sz="2000" dirty="0" smtClean="0">
                <a:cs typeface="Arial" pitchFamily="34" charset="0"/>
              </a:rPr>
              <a:t>Hemlock Can Kill You!!</a:t>
            </a:r>
            <a:endParaRPr lang="en-US" sz="2000" dirty="0">
              <a:cs typeface="Arial" pitchFamily="34" charset="0"/>
            </a:endParaRPr>
          </a:p>
        </p:txBody>
      </p:sp>
      <p:sp>
        <p:nvSpPr>
          <p:cNvPr id="6" name="TextBox 9"/>
          <p:cNvSpPr txBox="1">
            <a:spLocks noChangeArrowheads="1"/>
          </p:cNvSpPr>
          <p:nvPr/>
        </p:nvSpPr>
        <p:spPr bwMode="auto">
          <a:xfrm>
            <a:off x="2173997" y="5751641"/>
            <a:ext cx="3717684" cy="400110"/>
          </a:xfrm>
          <a:prstGeom prst="rect">
            <a:avLst/>
          </a:prstGeom>
          <a:noFill/>
          <a:ln w="9525">
            <a:noFill/>
            <a:miter lim="800000"/>
            <a:headEnd/>
            <a:tailEnd/>
          </a:ln>
        </p:spPr>
        <p:txBody>
          <a:bodyPr wrap="none">
            <a:spAutoFit/>
          </a:bodyPr>
          <a:lstStyle/>
          <a:p>
            <a:pPr>
              <a:buFontTx/>
              <a:buNone/>
            </a:pPr>
            <a:r>
              <a:rPr lang="en-US" sz="2000" dirty="0">
                <a:cs typeface="Arial" pitchFamily="34" charset="0"/>
              </a:rPr>
              <a:t>Poison </a:t>
            </a:r>
            <a:r>
              <a:rPr lang="en-US" sz="2000" dirty="0" smtClean="0">
                <a:cs typeface="Arial" pitchFamily="34" charset="0"/>
              </a:rPr>
              <a:t>Oak Will </a:t>
            </a:r>
            <a:r>
              <a:rPr lang="en-US" sz="2000" dirty="0">
                <a:cs typeface="Arial" pitchFamily="34" charset="0"/>
              </a:rPr>
              <a:t>M</a:t>
            </a:r>
            <a:r>
              <a:rPr lang="en-US" sz="2000" dirty="0" smtClean="0">
                <a:cs typeface="Arial" pitchFamily="34" charset="0"/>
              </a:rPr>
              <a:t>ake </a:t>
            </a:r>
            <a:r>
              <a:rPr lang="en-US" sz="2000" dirty="0">
                <a:cs typeface="Arial" pitchFamily="34" charset="0"/>
              </a:rPr>
              <a:t>Y</a:t>
            </a:r>
            <a:r>
              <a:rPr lang="en-US" sz="2000" dirty="0" smtClean="0">
                <a:cs typeface="Arial" pitchFamily="34" charset="0"/>
              </a:rPr>
              <a:t>ou </a:t>
            </a:r>
            <a:r>
              <a:rPr lang="en-US" sz="2000" dirty="0">
                <a:cs typeface="Arial" pitchFamily="34" charset="0"/>
              </a:rPr>
              <a:t>I</a:t>
            </a:r>
            <a:r>
              <a:rPr lang="en-US" sz="2000" dirty="0" smtClean="0">
                <a:cs typeface="Arial" pitchFamily="34" charset="0"/>
              </a:rPr>
              <a:t>tch </a:t>
            </a:r>
            <a:endParaRPr lang="en-US" sz="2000" dirty="0">
              <a:cs typeface="Arial" pitchFamily="34" charset="0"/>
            </a:endParaRPr>
          </a:p>
        </p:txBody>
      </p:sp>
    </p:spTree>
    <p:extLst>
      <p:ext uri="{BB962C8B-B14F-4D97-AF65-F5344CB8AC3E}">
        <p14:creationId xmlns:p14="http://schemas.microsoft.com/office/powerpoint/2010/main" val="1586638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Marine Corps Safety Management System</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Emphasis on Operational Excellence</a:t>
            </a:r>
          </a:p>
          <a:p>
            <a:pPr lvl="1"/>
            <a:r>
              <a:rPr lang="en-US" dirty="0" smtClean="0"/>
              <a:t>Safety naturally happens when performing to high standards</a:t>
            </a:r>
          </a:p>
          <a:p>
            <a:endParaRPr lang="en-US" dirty="0" smtClean="0"/>
          </a:p>
          <a:p>
            <a:r>
              <a:rPr lang="en-US" dirty="0" smtClean="0"/>
              <a:t>Governing Safety Documents</a:t>
            </a:r>
          </a:p>
          <a:p>
            <a:pPr lvl="1"/>
            <a:r>
              <a:rPr lang="en-US" dirty="0"/>
              <a:t>OSHA</a:t>
            </a:r>
          </a:p>
          <a:p>
            <a:pPr lvl="2"/>
            <a:r>
              <a:rPr lang="en-US" dirty="0"/>
              <a:t>29 CFR </a:t>
            </a:r>
            <a:r>
              <a:rPr lang="en-US" dirty="0" smtClean="0"/>
              <a:t>1910</a:t>
            </a:r>
          </a:p>
          <a:p>
            <a:pPr lvl="1"/>
            <a:r>
              <a:rPr lang="en-US" dirty="0" smtClean="0"/>
              <a:t>Marine Corps Orders</a:t>
            </a:r>
          </a:p>
          <a:p>
            <a:pPr lvl="2"/>
            <a:r>
              <a:rPr lang="en-US" dirty="0" smtClean="0"/>
              <a:t>MCO 5100.29C</a:t>
            </a:r>
          </a:p>
          <a:p>
            <a:pPr lvl="1"/>
            <a:r>
              <a:rPr lang="en-US" dirty="0" smtClean="0"/>
              <a:t>Station Orders</a:t>
            </a:r>
          </a:p>
          <a:p>
            <a:pPr lvl="2"/>
            <a:r>
              <a:rPr lang="en-US" dirty="0" err="1" smtClean="0"/>
              <a:t>StaO</a:t>
            </a:r>
            <a:r>
              <a:rPr lang="en-US" dirty="0" smtClean="0"/>
              <a:t> 5100.8A</a:t>
            </a:r>
          </a:p>
        </p:txBody>
      </p:sp>
    </p:spTree>
    <p:extLst>
      <p:ext uri="{BB962C8B-B14F-4D97-AF65-F5344CB8AC3E}">
        <p14:creationId xmlns:p14="http://schemas.microsoft.com/office/powerpoint/2010/main" val="3521866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752928" y="4422622"/>
            <a:ext cx="2819401" cy="2078759"/>
          </a:xfrm>
          <a:prstGeom prst="rect">
            <a:avLst/>
          </a:prstGeom>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Picture 14"/>
          <p:cNvPicPr>
            <a:picLocks noChangeAspect="1"/>
          </p:cNvPicPr>
          <p:nvPr/>
        </p:nvPicPr>
        <p:blipFill>
          <a:blip r:embed="rId4"/>
          <a:stretch>
            <a:fillRect/>
          </a:stretch>
        </p:blipFill>
        <p:spPr>
          <a:xfrm>
            <a:off x="2752928" y="1742921"/>
            <a:ext cx="2743200" cy="2073564"/>
          </a:xfrm>
          <a:prstGeom prst="rect">
            <a:avLst/>
          </a:prstGeom>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descr="Coyote B8 1-29-07.JPG"/>
          <p:cNvPicPr>
            <a:picLocks noChangeAspect="1"/>
          </p:cNvPicPr>
          <p:nvPr/>
        </p:nvPicPr>
        <p:blipFill>
          <a:blip r:embed="rId5" cstate="print"/>
          <a:srcRect/>
          <a:stretch>
            <a:fillRect/>
          </a:stretch>
        </p:blipFill>
        <p:spPr bwMode="auto">
          <a:xfrm>
            <a:off x="7278096" y="1759085"/>
            <a:ext cx="2743200" cy="2057400"/>
          </a:xfrm>
          <a:prstGeom prst="rect">
            <a:avLst/>
          </a:prstGeom>
          <a:noFill/>
          <a:ln w="381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p:txBody>
          <a:bodyPr/>
          <a:lstStyle/>
          <a:p>
            <a:r>
              <a:rPr lang="en-US" dirty="0" smtClean="0"/>
              <a:t>Animals/Varmints</a:t>
            </a:r>
            <a:endParaRPr lang="en-US" dirty="0"/>
          </a:p>
        </p:txBody>
      </p:sp>
      <p:sp>
        <p:nvSpPr>
          <p:cNvPr id="7" name="TextBox 6"/>
          <p:cNvSpPr txBox="1"/>
          <p:nvPr/>
        </p:nvSpPr>
        <p:spPr>
          <a:xfrm>
            <a:off x="617663" y="4853362"/>
            <a:ext cx="5412465" cy="1194173"/>
          </a:xfrm>
          <a:prstGeom prst="rect">
            <a:avLst/>
          </a:prstGeom>
          <a:noFill/>
        </p:spPr>
        <p:txBody>
          <a:bodyPr wrap="square" rtlCol="0">
            <a:spAutoFit/>
          </a:bodyPr>
          <a:lstStyle/>
          <a:p>
            <a:pPr algn="ctr"/>
            <a:endParaRPr lang="en-US" sz="1400" b="1" u="sng" dirty="0" smtClean="0">
              <a:solidFill>
                <a:srgbClr val="000000"/>
              </a:solidFill>
            </a:endParaRPr>
          </a:p>
          <a:p>
            <a:pPr marL="257175" indent="-257175" eaLnBrk="0" fontAlgn="base" hangingPunct="0">
              <a:spcBef>
                <a:spcPct val="20000"/>
              </a:spcBef>
              <a:spcAft>
                <a:spcPct val="0"/>
              </a:spcAft>
              <a:buClr>
                <a:srgbClr val="000000"/>
              </a:buClr>
              <a:buSzPct val="75000"/>
              <a:buFont typeface="Wingdings" pitchFamily="2" charset="2"/>
              <a:buChar char="n"/>
            </a:pPr>
            <a:endParaRPr lang="en-US" sz="1200" kern="0" dirty="0" smtClean="0">
              <a:cs typeface="Arial" pitchFamily="34" charset="0"/>
            </a:endParaRPr>
          </a:p>
          <a:p>
            <a:pPr marL="257175" indent="-257175" eaLnBrk="0" fontAlgn="base" hangingPunct="0">
              <a:spcBef>
                <a:spcPct val="20000"/>
              </a:spcBef>
              <a:spcAft>
                <a:spcPct val="0"/>
              </a:spcAft>
              <a:buClr>
                <a:srgbClr val="000000"/>
              </a:buClr>
              <a:buSzPct val="75000"/>
              <a:buFont typeface="Wingdings" pitchFamily="2" charset="2"/>
              <a:buChar char="n"/>
            </a:pPr>
            <a:endParaRPr lang="en-US" sz="1200" kern="0" dirty="0" smtClean="0">
              <a:cs typeface="Arial" pitchFamily="34" charset="0"/>
            </a:endParaRPr>
          </a:p>
          <a:p>
            <a:pPr eaLnBrk="0" fontAlgn="base" hangingPunct="0">
              <a:spcBef>
                <a:spcPct val="20000"/>
              </a:spcBef>
              <a:spcAft>
                <a:spcPct val="0"/>
              </a:spcAft>
              <a:buClr>
                <a:srgbClr val="000000"/>
              </a:buClr>
              <a:buSzPct val="75000"/>
            </a:pPr>
            <a:endParaRPr lang="en-US" sz="1200" kern="0" dirty="0">
              <a:solidFill>
                <a:srgbClr val="FF0000"/>
              </a:solidFill>
              <a:cs typeface="Arial" pitchFamily="34" charset="0"/>
            </a:endParaRPr>
          </a:p>
          <a:p>
            <a:pPr marL="257175" indent="-257175" eaLnBrk="0" fontAlgn="base" hangingPunct="0">
              <a:spcBef>
                <a:spcPct val="20000"/>
              </a:spcBef>
              <a:spcAft>
                <a:spcPct val="0"/>
              </a:spcAft>
              <a:buClr>
                <a:srgbClr val="000000"/>
              </a:buClr>
              <a:buSzPct val="75000"/>
              <a:buFont typeface="Wingdings" pitchFamily="2" charset="2"/>
              <a:buChar char="n"/>
            </a:pPr>
            <a:endParaRPr lang="en-US" sz="1200" kern="0" dirty="0" smtClean="0">
              <a:cs typeface="Arial" pitchFamily="34" charset="0"/>
            </a:endParaRPr>
          </a:p>
        </p:txBody>
      </p:sp>
      <p:sp>
        <p:nvSpPr>
          <p:cNvPr id="8" name="TextBox 9"/>
          <p:cNvSpPr txBox="1">
            <a:spLocks noChangeArrowheads="1"/>
          </p:cNvSpPr>
          <p:nvPr/>
        </p:nvSpPr>
        <p:spPr bwMode="auto">
          <a:xfrm>
            <a:off x="8114707" y="3947598"/>
            <a:ext cx="1069975" cy="369888"/>
          </a:xfrm>
          <a:prstGeom prst="rect">
            <a:avLst/>
          </a:prstGeom>
          <a:noFill/>
          <a:ln w="9525">
            <a:noFill/>
            <a:miter lim="800000"/>
            <a:headEnd/>
            <a:tailEnd/>
          </a:ln>
        </p:spPr>
        <p:txBody>
          <a:bodyPr>
            <a:spAutoFit/>
          </a:bodyPr>
          <a:lstStyle/>
          <a:p>
            <a:pPr>
              <a:buFontTx/>
              <a:buNone/>
            </a:pPr>
            <a:r>
              <a:rPr lang="en-US" sz="2000" dirty="0">
                <a:cs typeface="Arial" pitchFamily="34" charset="0"/>
              </a:rPr>
              <a:t>Bobcat</a:t>
            </a:r>
          </a:p>
        </p:txBody>
      </p:sp>
      <p:sp>
        <p:nvSpPr>
          <p:cNvPr id="9" name="Rectangle 16"/>
          <p:cNvSpPr>
            <a:spLocks noChangeArrowheads="1"/>
          </p:cNvSpPr>
          <p:nvPr/>
        </p:nvSpPr>
        <p:spPr bwMode="auto">
          <a:xfrm>
            <a:off x="3248228" y="1286774"/>
            <a:ext cx="1752600" cy="400110"/>
          </a:xfrm>
          <a:prstGeom prst="rect">
            <a:avLst/>
          </a:prstGeom>
          <a:noFill/>
          <a:ln w="9525">
            <a:noFill/>
            <a:miter lim="800000"/>
            <a:headEnd/>
            <a:tailEnd/>
          </a:ln>
        </p:spPr>
        <p:txBody>
          <a:bodyPr wrap="square">
            <a:spAutoFit/>
          </a:bodyPr>
          <a:lstStyle/>
          <a:p>
            <a:pPr>
              <a:spcAft>
                <a:spcPct val="50000"/>
              </a:spcAft>
              <a:buFontTx/>
              <a:buNone/>
            </a:pPr>
            <a:r>
              <a:rPr lang="en-US" sz="2000" dirty="0" smtClean="0"/>
              <a:t>Rattlesnake</a:t>
            </a:r>
            <a:endParaRPr lang="en-US" sz="2000" dirty="0"/>
          </a:p>
        </p:txBody>
      </p:sp>
      <p:sp>
        <p:nvSpPr>
          <p:cNvPr id="10" name="TextBox 9"/>
          <p:cNvSpPr txBox="1">
            <a:spLocks noChangeArrowheads="1"/>
          </p:cNvSpPr>
          <p:nvPr/>
        </p:nvSpPr>
        <p:spPr bwMode="auto">
          <a:xfrm>
            <a:off x="3092653" y="3947598"/>
            <a:ext cx="1908175" cy="400110"/>
          </a:xfrm>
          <a:prstGeom prst="rect">
            <a:avLst/>
          </a:prstGeom>
          <a:noFill/>
          <a:ln w="9525">
            <a:noFill/>
            <a:miter lim="800000"/>
            <a:headEnd/>
            <a:tailEnd/>
          </a:ln>
        </p:spPr>
        <p:txBody>
          <a:bodyPr wrap="square">
            <a:spAutoFit/>
          </a:bodyPr>
          <a:lstStyle/>
          <a:p>
            <a:pPr>
              <a:buFontTx/>
              <a:buNone/>
            </a:pPr>
            <a:r>
              <a:rPr lang="en-US" sz="2000" dirty="0" smtClean="0">
                <a:cs typeface="Arial" pitchFamily="34" charset="0"/>
              </a:rPr>
              <a:t>Mountain Lion</a:t>
            </a:r>
            <a:endParaRPr lang="en-US" sz="2000" dirty="0">
              <a:cs typeface="Arial" pitchFamily="34" charset="0"/>
            </a:endParaRPr>
          </a:p>
        </p:txBody>
      </p:sp>
      <p:sp>
        <p:nvSpPr>
          <p:cNvPr id="11" name="TextBox 8"/>
          <p:cNvSpPr txBox="1">
            <a:spLocks noChangeArrowheads="1"/>
          </p:cNvSpPr>
          <p:nvPr/>
        </p:nvSpPr>
        <p:spPr bwMode="auto">
          <a:xfrm>
            <a:off x="8086927" y="1301885"/>
            <a:ext cx="1125537" cy="369887"/>
          </a:xfrm>
          <a:prstGeom prst="rect">
            <a:avLst/>
          </a:prstGeom>
          <a:noFill/>
          <a:ln w="9525">
            <a:noFill/>
            <a:miter lim="800000"/>
            <a:headEnd/>
            <a:tailEnd/>
          </a:ln>
        </p:spPr>
        <p:txBody>
          <a:bodyPr wrap="none">
            <a:spAutoFit/>
          </a:bodyPr>
          <a:lstStyle/>
          <a:p>
            <a:pPr>
              <a:buFontTx/>
              <a:buNone/>
            </a:pPr>
            <a:r>
              <a:rPr lang="en-US" sz="2000" dirty="0">
                <a:cs typeface="Arial" pitchFamily="34" charset="0"/>
              </a:rPr>
              <a:t>Coyote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6112" y="4422622"/>
            <a:ext cx="2478552" cy="207077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6" name="TextBox 15"/>
          <p:cNvSpPr txBox="1"/>
          <p:nvPr/>
        </p:nvSpPr>
        <p:spPr>
          <a:xfrm>
            <a:off x="10166097" y="4983480"/>
            <a:ext cx="1913128" cy="646331"/>
          </a:xfrm>
          <a:prstGeom prst="rect">
            <a:avLst/>
          </a:prstGeom>
          <a:noFill/>
        </p:spPr>
        <p:txBody>
          <a:bodyPr wrap="square" rtlCol="0">
            <a:spAutoFit/>
          </a:bodyPr>
          <a:lstStyle/>
          <a:p>
            <a:r>
              <a:rPr lang="en-US" dirty="0" smtClean="0"/>
              <a:t>Outside Safety Building 6022</a:t>
            </a:r>
            <a:endParaRPr lang="en-US" dirty="0"/>
          </a:p>
        </p:txBody>
      </p:sp>
    </p:spTree>
    <p:extLst>
      <p:ext uri="{BB962C8B-B14F-4D97-AF65-F5344CB8AC3E}">
        <p14:creationId xmlns:p14="http://schemas.microsoft.com/office/powerpoint/2010/main" val="2912828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51393" y="2008484"/>
            <a:ext cx="3547706" cy="302506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p:txBody>
          <a:bodyPr/>
          <a:lstStyle/>
          <a:p>
            <a:r>
              <a:rPr lang="en-US" dirty="0" smtClean="0"/>
              <a:t>Accident/Incident Reporting</a:t>
            </a:r>
            <a:endParaRPr lang="en-US" dirty="0"/>
          </a:p>
        </p:txBody>
      </p:sp>
      <p:sp>
        <p:nvSpPr>
          <p:cNvPr id="3" name="Content Placeholder 2"/>
          <p:cNvSpPr>
            <a:spLocks noGrp="1"/>
          </p:cNvSpPr>
          <p:nvPr>
            <p:ph idx="1"/>
          </p:nvPr>
        </p:nvSpPr>
        <p:spPr>
          <a:xfrm>
            <a:off x="624417" y="1844675"/>
            <a:ext cx="6173948" cy="4387850"/>
          </a:xfrm>
        </p:spPr>
        <p:txBody>
          <a:bodyPr>
            <a:normAutofit fontScale="85000" lnSpcReduction="10000"/>
          </a:bodyPr>
          <a:lstStyle/>
          <a:p>
            <a:r>
              <a:rPr lang="en-US" dirty="0" smtClean="0"/>
              <a:t>Report all accidents/incidents to supervisor regardless of how minor you may feel the incident or accident is.</a:t>
            </a:r>
          </a:p>
          <a:p>
            <a:endParaRPr lang="en-US" dirty="0"/>
          </a:p>
          <a:p>
            <a:r>
              <a:rPr lang="en-US" dirty="0" smtClean="0"/>
              <a:t>Supervisor will assist you in obtaining medical care, and with appropriate documentation.</a:t>
            </a:r>
          </a:p>
          <a:p>
            <a:endParaRPr lang="en-US" dirty="0"/>
          </a:p>
          <a:p>
            <a:r>
              <a:rPr lang="en-US" dirty="0" smtClean="0"/>
              <a:t>All accidents must be investigated by supervisor.  The </a:t>
            </a:r>
            <a:r>
              <a:rPr lang="en-US" dirty="0"/>
              <a:t>I</a:t>
            </a:r>
            <a:r>
              <a:rPr lang="en-US" dirty="0" smtClean="0"/>
              <a:t>nstallation Safety Office may assist with investigations when necessary or as requested by supervisor.</a:t>
            </a:r>
            <a:endParaRPr lang="en-US" dirty="0"/>
          </a:p>
        </p:txBody>
      </p:sp>
    </p:spTree>
    <p:extLst>
      <p:ext uri="{BB962C8B-B14F-4D97-AF65-F5344CB8AC3E}">
        <p14:creationId xmlns:p14="http://schemas.microsoft.com/office/powerpoint/2010/main" val="3087708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76383" y="1671740"/>
            <a:ext cx="3513550" cy="456078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p:txBody>
          <a:bodyPr/>
          <a:lstStyle/>
          <a:p>
            <a:r>
              <a:rPr lang="en-US" dirty="0" smtClean="0"/>
              <a:t>Unsafe/Unhealthful Reporting</a:t>
            </a:r>
            <a:endParaRPr lang="en-US" dirty="0"/>
          </a:p>
        </p:txBody>
      </p:sp>
      <p:sp>
        <p:nvSpPr>
          <p:cNvPr id="3" name="Content Placeholder 2"/>
          <p:cNvSpPr>
            <a:spLocks noGrp="1"/>
          </p:cNvSpPr>
          <p:nvPr>
            <p:ph idx="1"/>
          </p:nvPr>
        </p:nvSpPr>
        <p:spPr>
          <a:xfrm>
            <a:off x="624417" y="1844675"/>
            <a:ext cx="5796261" cy="4387850"/>
          </a:xfrm>
        </p:spPr>
        <p:txBody>
          <a:bodyPr>
            <a:normAutofit lnSpcReduction="10000"/>
          </a:bodyPr>
          <a:lstStyle/>
          <a:p>
            <a:r>
              <a:rPr lang="en-US" dirty="0" smtClean="0"/>
              <a:t>Utilize supervisor first and allow them a chance to correct the issue</a:t>
            </a:r>
          </a:p>
          <a:p>
            <a:pPr marL="0" indent="0">
              <a:buNone/>
            </a:pPr>
            <a:endParaRPr lang="en-US" dirty="0" smtClean="0"/>
          </a:p>
          <a:p>
            <a:r>
              <a:rPr lang="en-US" dirty="0" smtClean="0"/>
              <a:t>If no corrective action utilize Unsafe / Unhealthful reporting form NAVMC 11401</a:t>
            </a:r>
          </a:p>
          <a:p>
            <a:endParaRPr lang="en-US" dirty="0"/>
          </a:p>
          <a:p>
            <a:r>
              <a:rPr lang="en-US" dirty="0" smtClean="0"/>
              <a:t>Can fill out and submit anonymously at bldg. 6022</a:t>
            </a:r>
            <a:endParaRPr lang="en-US" dirty="0"/>
          </a:p>
        </p:txBody>
      </p:sp>
    </p:spTree>
    <p:extLst>
      <p:ext uri="{BB962C8B-B14F-4D97-AF65-F5344CB8AC3E}">
        <p14:creationId xmlns:p14="http://schemas.microsoft.com/office/powerpoint/2010/main" val="3027908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3" descr="alarm-strobe2"/>
          <p:cNvPicPr>
            <a:picLocks noChangeAspect="1" noChangeArrowheads="1"/>
          </p:cNvPicPr>
          <p:nvPr/>
        </p:nvPicPr>
        <p:blipFill>
          <a:blip r:embed="rId2" cstate="print"/>
          <a:srcRect/>
          <a:stretch>
            <a:fillRect/>
          </a:stretch>
        </p:blipFill>
        <p:spPr bwMode="auto">
          <a:xfrm>
            <a:off x="10574030" y="764667"/>
            <a:ext cx="1147588" cy="1363757"/>
          </a:xfrm>
          <a:prstGeom prst="rect">
            <a:avLst/>
          </a:prstGeom>
          <a:noFill/>
          <a:ln w="5715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Content Placeholder 5"/>
          <p:cNvPicPr>
            <a:picLocks noChangeAspect="1"/>
          </p:cNvPicPr>
          <p:nvPr/>
        </p:nvPicPr>
        <p:blipFill>
          <a:blip r:embed="rId3"/>
          <a:stretch>
            <a:fillRect/>
          </a:stretch>
        </p:blipFill>
        <p:spPr bwMode="auto">
          <a:xfrm>
            <a:off x="6761990" y="1808099"/>
            <a:ext cx="2320527" cy="2940195"/>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Picture 3"/>
          <p:cNvPicPr>
            <a:picLocks noChangeAspect="1"/>
          </p:cNvPicPr>
          <p:nvPr/>
        </p:nvPicPr>
        <p:blipFill>
          <a:blip r:embed="rId4"/>
          <a:stretch>
            <a:fillRect/>
          </a:stretch>
        </p:blipFill>
        <p:spPr>
          <a:xfrm>
            <a:off x="9492155" y="2780503"/>
            <a:ext cx="2163751" cy="300199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p:txBody>
          <a:bodyPr/>
          <a:lstStyle/>
          <a:p>
            <a:r>
              <a:rPr lang="en-US" dirty="0" smtClean="0"/>
              <a:t>Emergency Action Plan</a:t>
            </a:r>
            <a:endParaRPr lang="en-US" dirty="0"/>
          </a:p>
        </p:txBody>
      </p:sp>
      <p:sp>
        <p:nvSpPr>
          <p:cNvPr id="3" name="Content Placeholder 2"/>
          <p:cNvSpPr>
            <a:spLocks noGrp="1"/>
          </p:cNvSpPr>
          <p:nvPr>
            <p:ph idx="1"/>
          </p:nvPr>
        </p:nvSpPr>
        <p:spPr>
          <a:xfrm>
            <a:off x="529936" y="1808099"/>
            <a:ext cx="5735782" cy="4387850"/>
          </a:xfrm>
        </p:spPr>
        <p:txBody>
          <a:bodyPr>
            <a:normAutofit fontScale="85000" lnSpcReduction="10000"/>
          </a:bodyPr>
          <a:lstStyle/>
          <a:p>
            <a:r>
              <a:rPr lang="en-US" sz="2400" dirty="0" smtClean="0"/>
              <a:t>All occupied facilities have an Emergency Action Plan in place.  Plans cover actions necessary in case of fire or severe weather, and if evacuation or shelter in place is stipulated.</a:t>
            </a:r>
          </a:p>
          <a:p>
            <a:endParaRPr lang="en-US" sz="2400" dirty="0"/>
          </a:p>
          <a:p>
            <a:r>
              <a:rPr lang="en-US" sz="2400" dirty="0" smtClean="0"/>
              <a:t>Information will be provided on:</a:t>
            </a:r>
          </a:p>
          <a:p>
            <a:pPr lvl="1"/>
            <a:r>
              <a:rPr lang="en-US" sz="1800" dirty="0" smtClean="0"/>
              <a:t>How to report an emergency.</a:t>
            </a:r>
          </a:p>
          <a:p>
            <a:pPr lvl="1"/>
            <a:r>
              <a:rPr lang="en-US" sz="1800" dirty="0" smtClean="0"/>
              <a:t>Alarm systems and their meanings.</a:t>
            </a:r>
          </a:p>
          <a:p>
            <a:pPr lvl="1"/>
            <a:r>
              <a:rPr lang="en-US" sz="1800" dirty="0" smtClean="0"/>
              <a:t>Where fire extinguishing systems are and how to use them.</a:t>
            </a:r>
          </a:p>
          <a:p>
            <a:pPr lvl="1"/>
            <a:r>
              <a:rPr lang="en-US" sz="1800" dirty="0" smtClean="0"/>
              <a:t>Earthquake procedures and exit routes for the building.</a:t>
            </a:r>
          </a:p>
          <a:p>
            <a:pPr lvl="1"/>
            <a:endParaRPr lang="en-US" dirty="0"/>
          </a:p>
          <a:p>
            <a:r>
              <a:rPr lang="en-US" sz="2400" dirty="0" smtClean="0"/>
              <a:t>Emergency Action Plans drill will be held annually for all.</a:t>
            </a:r>
          </a:p>
        </p:txBody>
      </p:sp>
    </p:spTree>
    <p:extLst>
      <p:ext uri="{BB962C8B-B14F-4D97-AF65-F5344CB8AC3E}">
        <p14:creationId xmlns:p14="http://schemas.microsoft.com/office/powerpoint/2010/main" val="1083373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 Warning System</a:t>
            </a:r>
            <a:endParaRPr lang="en-US" dirty="0"/>
          </a:p>
        </p:txBody>
      </p:sp>
      <p:sp>
        <p:nvSpPr>
          <p:cNvPr id="3" name="Content Placeholder 2"/>
          <p:cNvSpPr>
            <a:spLocks noGrp="1"/>
          </p:cNvSpPr>
          <p:nvPr>
            <p:ph idx="1"/>
          </p:nvPr>
        </p:nvSpPr>
        <p:spPr/>
        <p:txBody>
          <a:bodyPr/>
          <a:lstStyle/>
          <a:p>
            <a:r>
              <a:rPr lang="en-US" dirty="0" smtClean="0"/>
              <a:t>Mass messages will be sent out via ATHOC/Giant Voice for:</a:t>
            </a:r>
          </a:p>
          <a:p>
            <a:pPr lvl="1"/>
            <a:r>
              <a:rPr lang="en-US" dirty="0" smtClean="0"/>
              <a:t>Heat warnings</a:t>
            </a:r>
          </a:p>
          <a:p>
            <a:pPr lvl="1"/>
            <a:r>
              <a:rPr lang="en-US" dirty="0" smtClean="0"/>
              <a:t>Flag conditions</a:t>
            </a:r>
          </a:p>
          <a:p>
            <a:pPr lvl="1"/>
            <a:r>
              <a:rPr lang="en-US" dirty="0" smtClean="0"/>
              <a:t>Road closures</a:t>
            </a:r>
          </a:p>
          <a:p>
            <a:pPr lvl="1"/>
            <a:r>
              <a:rPr lang="en-US" dirty="0" smtClean="0"/>
              <a:t>Active shooter</a:t>
            </a:r>
          </a:p>
          <a:p>
            <a:pPr lvl="1"/>
            <a:r>
              <a:rPr lang="en-US" dirty="0" smtClean="0"/>
              <a:t>Other pertinent information</a:t>
            </a:r>
          </a:p>
        </p:txBody>
      </p:sp>
    </p:spTree>
    <p:extLst>
      <p:ext uri="{BB962C8B-B14F-4D97-AF65-F5344CB8AC3E}">
        <p14:creationId xmlns:p14="http://schemas.microsoft.com/office/powerpoint/2010/main" val="679464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Michael.Svenson\Desktop\ppe-cartoon.png"/>
          <p:cNvPicPr>
            <a:picLocks noGrp="1" noChangeAspect="1" noChangeArrowheads="1"/>
          </p:cNvPicPr>
          <p:nvPr>
            <p:ph idx="1"/>
          </p:nvPr>
        </p:nvPicPr>
        <p:blipFill>
          <a:blip r:embed="rId2" cstate="print"/>
          <a:srcRect/>
          <a:stretch>
            <a:fillRect/>
          </a:stretch>
        </p:blipFill>
        <p:spPr bwMode="auto">
          <a:xfrm>
            <a:off x="3088631" y="1299925"/>
            <a:ext cx="6421137" cy="505223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397346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587192010"/>
              </p:ext>
            </p:extLst>
          </p:nvPr>
        </p:nvGraphicFramePr>
        <p:xfrm>
          <a:off x="6865245" y="78199"/>
          <a:ext cx="5234392" cy="6774736"/>
        </p:xfrm>
        <a:graphic>
          <a:graphicData uri="http://schemas.openxmlformats.org/presentationml/2006/ole">
            <mc:AlternateContent xmlns:mc="http://schemas.openxmlformats.org/markup-compatibility/2006">
              <mc:Choice xmlns:v="urn:schemas-microsoft-com:vml" Requires="v">
                <p:oleObj spid="_x0000_s3100" name="Acrobat Document" r:id="rId4" imgW="5829224" imgH="7543800" progId="Acrobat.Document.2017">
                  <p:embed/>
                </p:oleObj>
              </mc:Choice>
              <mc:Fallback>
                <p:oleObj name="Acrobat Document" r:id="rId4" imgW="5829224" imgH="7543800" progId="Acrobat.Document.2017">
                  <p:embed/>
                  <p:pic>
                    <p:nvPicPr>
                      <p:cNvPr id="0" name=""/>
                      <p:cNvPicPr/>
                      <p:nvPr/>
                    </p:nvPicPr>
                    <p:blipFill>
                      <a:blip r:embed="rId5"/>
                      <a:stretch>
                        <a:fillRect/>
                      </a:stretch>
                    </p:blipFill>
                    <p:spPr>
                      <a:xfrm>
                        <a:off x="6865245" y="78199"/>
                        <a:ext cx="5234392" cy="6774736"/>
                      </a:xfrm>
                      <a:prstGeom prst="rect">
                        <a:avLst/>
                      </a:prstGeom>
                      <a:ln>
                        <a:solidFill>
                          <a:schemeClr val="tx1"/>
                        </a:solidFill>
                      </a:ln>
                    </p:spPr>
                  </p:pic>
                </p:oleObj>
              </mc:Fallback>
            </mc:AlternateContent>
          </a:graphicData>
        </a:graphic>
      </p:graphicFrame>
      <p:sp>
        <p:nvSpPr>
          <p:cNvPr id="5" name="Content Placeholder 4"/>
          <p:cNvSpPr>
            <a:spLocks noGrp="1"/>
          </p:cNvSpPr>
          <p:nvPr>
            <p:ph sz="quarter" idx="4"/>
          </p:nvPr>
        </p:nvSpPr>
        <p:spPr>
          <a:xfrm>
            <a:off x="607484" y="1592826"/>
            <a:ext cx="5389033" cy="4533337"/>
          </a:xfrm>
        </p:spPr>
        <p:txBody>
          <a:bodyPr>
            <a:normAutofit fontScale="92500" lnSpcReduction="10000"/>
          </a:bodyPr>
          <a:lstStyle/>
          <a:p>
            <a:r>
              <a:rPr lang="en-US" u="sng" dirty="0" smtClean="0"/>
              <a:t>Mission</a:t>
            </a:r>
            <a:r>
              <a:rPr lang="en-US" dirty="0" smtClean="0"/>
              <a:t>:  The Safeguard of our Marines, Sailors, and Civilians.</a:t>
            </a:r>
            <a:endParaRPr lang="en-US" i="1" dirty="0"/>
          </a:p>
          <a:p>
            <a:pPr lvl="1"/>
            <a:r>
              <a:rPr lang="en-US" dirty="0" smtClean="0"/>
              <a:t>Accomplished by: Protecting the </a:t>
            </a:r>
            <a:r>
              <a:rPr lang="en-US" dirty="0"/>
              <a:t>f</a:t>
            </a:r>
            <a:r>
              <a:rPr lang="en-US" dirty="0" smtClean="0"/>
              <a:t>orce and ensuring safe operations.</a:t>
            </a:r>
          </a:p>
          <a:p>
            <a:pPr lvl="1"/>
            <a:endParaRPr lang="en-US" dirty="0"/>
          </a:p>
          <a:p>
            <a:r>
              <a:rPr lang="en-US" u="sng" dirty="0" smtClean="0"/>
              <a:t>Four Pillars of  the Safety Management System (SMS)</a:t>
            </a:r>
            <a:r>
              <a:rPr lang="en-US" dirty="0" smtClean="0"/>
              <a:t>:</a:t>
            </a:r>
          </a:p>
          <a:p>
            <a:pPr lvl="1"/>
            <a:r>
              <a:rPr lang="en-US" dirty="0" smtClean="0"/>
              <a:t>Policy and Leadership</a:t>
            </a:r>
          </a:p>
          <a:p>
            <a:pPr lvl="1"/>
            <a:r>
              <a:rPr lang="en-US" dirty="0" smtClean="0"/>
              <a:t>Risk Management</a:t>
            </a:r>
          </a:p>
          <a:p>
            <a:pPr lvl="1"/>
            <a:r>
              <a:rPr lang="en-US" dirty="0" smtClean="0"/>
              <a:t>Safety Assurance</a:t>
            </a:r>
          </a:p>
          <a:p>
            <a:pPr lvl="1"/>
            <a:r>
              <a:rPr lang="en-US" dirty="0" smtClean="0"/>
              <a:t>Safety Promotion and Training </a:t>
            </a:r>
          </a:p>
          <a:p>
            <a:pPr lvl="1"/>
            <a:endParaRPr lang="en-US" b="0" i="1" dirty="0"/>
          </a:p>
          <a:p>
            <a:r>
              <a:rPr lang="en-US" i="1" dirty="0" smtClean="0"/>
              <a:t> Do NOT put your Marines, Sailors, or Civilian Marines at unnecessary risk!</a:t>
            </a:r>
            <a:endParaRPr lang="en-US" b="0" i="1" dirty="0" smtClean="0"/>
          </a:p>
          <a:p>
            <a:endParaRPr lang="en-US" dirty="0"/>
          </a:p>
        </p:txBody>
      </p:sp>
      <p:sp>
        <p:nvSpPr>
          <p:cNvPr id="9" name="Title 2"/>
          <p:cNvSpPr>
            <a:spLocks noGrp="1"/>
          </p:cNvSpPr>
          <p:nvPr>
            <p:ph type="title"/>
          </p:nvPr>
        </p:nvSpPr>
        <p:spPr>
          <a:xfrm>
            <a:off x="1828800" y="228600"/>
            <a:ext cx="8940800" cy="685800"/>
          </a:xfrm>
        </p:spPr>
        <p:txBody>
          <a:bodyPr/>
          <a:lstStyle/>
          <a:p>
            <a:pPr algn="l"/>
            <a:r>
              <a:rPr lang="en-US" dirty="0" smtClean="0"/>
              <a:t>CO’s Policy</a:t>
            </a:r>
            <a:endParaRPr lang="en-US" dirty="0"/>
          </a:p>
        </p:txBody>
      </p:sp>
    </p:spTree>
    <p:extLst>
      <p:ext uri="{BB962C8B-B14F-4D97-AF65-F5344CB8AC3E}">
        <p14:creationId xmlns:p14="http://schemas.microsoft.com/office/powerpoint/2010/main" val="1844727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Responsibilities</a:t>
            </a:r>
            <a:endParaRPr lang="en-US" dirty="0"/>
          </a:p>
        </p:txBody>
      </p:sp>
      <p:sp>
        <p:nvSpPr>
          <p:cNvPr id="3" name="Content Placeholder 2"/>
          <p:cNvSpPr>
            <a:spLocks noGrp="1"/>
          </p:cNvSpPr>
          <p:nvPr>
            <p:ph idx="1"/>
          </p:nvPr>
        </p:nvSpPr>
        <p:spPr/>
        <p:txBody>
          <a:bodyPr>
            <a:normAutofit lnSpcReduction="10000"/>
          </a:bodyPr>
          <a:lstStyle/>
          <a:p>
            <a:r>
              <a:rPr lang="en-US" altLang="en-US" sz="2400" dirty="0"/>
              <a:t>Ground Safety Officer/Manager</a:t>
            </a:r>
          </a:p>
          <a:p>
            <a:pPr lvl="1"/>
            <a:r>
              <a:rPr lang="en-US" altLang="en-US" sz="2000" dirty="0"/>
              <a:t>Appointed to advise the Commanding Officer on all safety and mishap matters concerning the command.</a:t>
            </a:r>
          </a:p>
          <a:p>
            <a:pPr lvl="2"/>
            <a:r>
              <a:rPr lang="en-US" altLang="en-US" sz="1600" dirty="0"/>
              <a:t>MCAS Miramar GSO/GSM and Director of Safety </a:t>
            </a:r>
            <a:r>
              <a:rPr lang="en-US" altLang="en-US" sz="1600" i="1" dirty="0"/>
              <a:t> </a:t>
            </a:r>
          </a:p>
          <a:p>
            <a:pPr lvl="2"/>
            <a:r>
              <a:rPr lang="en-US" altLang="en-US" sz="1600" dirty="0"/>
              <a:t>H&amp;HS GSO/GSM</a:t>
            </a:r>
            <a:endParaRPr lang="en-US" altLang="en-US" sz="1600" i="1" dirty="0"/>
          </a:p>
          <a:p>
            <a:r>
              <a:rPr lang="en-US" altLang="en-US" sz="2400" dirty="0"/>
              <a:t>Section Supervisors appointed by the Commanding Officer</a:t>
            </a:r>
          </a:p>
          <a:p>
            <a:pPr lvl="1"/>
            <a:r>
              <a:rPr lang="en-US" altLang="en-US" sz="2000" dirty="0" smtClean="0"/>
              <a:t>Will brief </a:t>
            </a:r>
            <a:r>
              <a:rPr lang="en-US" altLang="en-US" sz="2000" dirty="0"/>
              <a:t>all new joins (mil and civ) on specific hazards associated with the duty </a:t>
            </a:r>
            <a:r>
              <a:rPr lang="en-US" altLang="en-US" sz="2000" dirty="0" smtClean="0"/>
              <a:t>assignment – see MCAS Miramar Check-in Packet</a:t>
            </a:r>
            <a:endParaRPr lang="en-US" altLang="en-US" sz="2000" dirty="0"/>
          </a:p>
          <a:p>
            <a:pPr lvl="1"/>
            <a:r>
              <a:rPr lang="en-US" altLang="en-US" sz="2000" dirty="0"/>
              <a:t>Provide PPE if required</a:t>
            </a:r>
          </a:p>
          <a:p>
            <a:r>
              <a:rPr lang="en-US" altLang="en-US" sz="2400" dirty="0"/>
              <a:t>Section Safety </a:t>
            </a:r>
            <a:r>
              <a:rPr lang="en-US" altLang="en-US" sz="2400" dirty="0" smtClean="0"/>
              <a:t>Representative (Collateral Duty Safety Officer)</a:t>
            </a:r>
            <a:endParaRPr lang="en-US" altLang="en-US" sz="2400" dirty="0"/>
          </a:p>
          <a:p>
            <a:pPr lvl="1"/>
            <a:r>
              <a:rPr lang="en-US" altLang="en-US" sz="2000" dirty="0"/>
              <a:t>Appointed by Commanding Officer H&amp;HS</a:t>
            </a:r>
          </a:p>
          <a:p>
            <a:pPr lvl="1"/>
            <a:r>
              <a:rPr lang="en-US" altLang="en-US" sz="2000" dirty="0"/>
              <a:t>Should be able to answer most safety </a:t>
            </a:r>
            <a:r>
              <a:rPr lang="en-US" altLang="en-US" sz="2000" dirty="0" smtClean="0"/>
              <a:t>questions – see MCAS Miramar Safety Rep (CDSO) handout</a:t>
            </a:r>
            <a:endParaRPr lang="en-US" dirty="0"/>
          </a:p>
        </p:txBody>
      </p:sp>
    </p:spTree>
    <p:extLst>
      <p:ext uri="{BB962C8B-B14F-4D97-AF65-F5344CB8AC3E}">
        <p14:creationId xmlns:p14="http://schemas.microsoft.com/office/powerpoint/2010/main" val="1572637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ichael.svenson\Desktop\20170908_1516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64097" y="153044"/>
            <a:ext cx="2701101" cy="14820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nchor="t"/>
          <a:lstStyle/>
          <a:p>
            <a:r>
              <a:rPr lang="en-US" dirty="0" smtClean="0"/>
              <a:t>Building 6022</a:t>
            </a:r>
            <a:endParaRPr lang="en-US" dirty="0"/>
          </a:p>
        </p:txBody>
      </p:sp>
      <p:sp>
        <p:nvSpPr>
          <p:cNvPr id="5" name="Text Placeholder 4"/>
          <p:cNvSpPr>
            <a:spLocks noGrp="1"/>
          </p:cNvSpPr>
          <p:nvPr>
            <p:ph type="body" idx="1"/>
          </p:nvPr>
        </p:nvSpPr>
        <p:spPr/>
        <p:txBody>
          <a:bodyPr/>
          <a:lstStyle/>
          <a:p>
            <a:r>
              <a:rPr lang="en-US" u="sng" dirty="0" smtClean="0"/>
              <a:t>Safety Services</a:t>
            </a:r>
            <a:endParaRPr lang="en-US" u="sng" dirty="0"/>
          </a:p>
        </p:txBody>
      </p:sp>
      <p:sp>
        <p:nvSpPr>
          <p:cNvPr id="6" name="Content Placeholder 5"/>
          <p:cNvSpPr>
            <a:spLocks noGrp="1"/>
          </p:cNvSpPr>
          <p:nvPr>
            <p:ph sz="half" idx="2"/>
          </p:nvPr>
        </p:nvSpPr>
        <p:spPr/>
        <p:txBody>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Safety Compliance Inspections</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Ergonomic Surveys </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Safety Briefs</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Respiratory Protection Surveys</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Safety Assist Visits</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Hours of Operation (0700-1600)</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Contact</a:t>
            </a:r>
            <a:r>
              <a:rPr lang="en-US" sz="1800">
                <a:latin typeface="Arial" panose="020B0604020202020204" pitchFamily="34" charset="0"/>
                <a:cs typeface="Arial" panose="020B0604020202020204" pitchFamily="34" charset="0"/>
              </a:rPr>
              <a:t>: </a:t>
            </a:r>
            <a:r>
              <a:rPr lang="en-US" sz="1800" smtClean="0">
                <a:latin typeface="Arial" panose="020B0604020202020204" pitchFamily="34" charset="0"/>
                <a:cs typeface="Arial" panose="020B0604020202020204" pitchFamily="34" charset="0"/>
              </a:rPr>
              <a:t>307.1359</a:t>
            </a:r>
            <a:endParaRPr lang="en-US" sz="1800" dirty="0">
              <a:latin typeface="Arial" panose="020B0604020202020204" pitchFamily="34" charset="0"/>
              <a:cs typeface="Arial" panose="020B0604020202020204" pitchFamily="34" charset="0"/>
            </a:endParaRPr>
          </a:p>
          <a:p>
            <a:endParaRPr lang="en-US" dirty="0"/>
          </a:p>
        </p:txBody>
      </p:sp>
      <p:sp>
        <p:nvSpPr>
          <p:cNvPr id="7" name="Text Placeholder 6"/>
          <p:cNvSpPr>
            <a:spLocks noGrp="1"/>
          </p:cNvSpPr>
          <p:nvPr>
            <p:ph type="body" sz="quarter" idx="3"/>
          </p:nvPr>
        </p:nvSpPr>
        <p:spPr/>
        <p:txBody>
          <a:bodyPr/>
          <a:lstStyle/>
          <a:p>
            <a:r>
              <a:rPr lang="en-US" u="sng" dirty="0" smtClean="0"/>
              <a:t>Training Courses</a:t>
            </a:r>
            <a:endParaRPr lang="en-US" u="sng" dirty="0"/>
          </a:p>
        </p:txBody>
      </p:sp>
      <p:sp>
        <p:nvSpPr>
          <p:cNvPr id="8" name="Content Placeholder 7"/>
          <p:cNvSpPr>
            <a:spLocks noGrp="1"/>
          </p:cNvSpPr>
          <p:nvPr>
            <p:ph sz="quarter" idx="4"/>
          </p:nvPr>
        </p:nvSpPr>
        <p:spPr/>
        <p:txBody>
          <a:bodyPr/>
          <a:lstStyle/>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Motorcycle Training</a:t>
            </a:r>
          </a:p>
          <a:p>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Alive @25 Training</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OSHA 10 &amp; 30 </a:t>
            </a:r>
            <a:r>
              <a:rPr lang="en-US" sz="1400" dirty="0" smtClean="0">
                <a:latin typeface="Arial" panose="020B0604020202020204" pitchFamily="34" charset="0"/>
                <a:cs typeface="Arial" panose="020B0604020202020204" pitchFamily="34" charset="0"/>
              </a:rPr>
              <a:t>Hour</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Collateral Duty Safety Officer Course</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Respiratory Protection Managers Course</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Explosive Driver Course</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err="1" smtClean="0">
                <a:latin typeface="Arial" panose="020B0604020202020204" pitchFamily="34" charset="0"/>
                <a:cs typeface="Arial" panose="020B0604020202020204" pitchFamily="34" charset="0"/>
              </a:rPr>
              <a:t>HazMat</a:t>
            </a:r>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(Fuels) Driver  Course</a:t>
            </a:r>
          </a:p>
          <a:p>
            <a:pPr marL="28575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A&amp;E Forklift Operators Course</a:t>
            </a:r>
          </a:p>
          <a:p>
            <a:endParaRPr lang="en-US" dirty="0"/>
          </a:p>
        </p:txBody>
      </p:sp>
    </p:spTree>
    <p:extLst>
      <p:ext uri="{BB962C8B-B14F-4D97-AF65-F5344CB8AC3E}">
        <p14:creationId xmlns:p14="http://schemas.microsoft.com/office/powerpoint/2010/main" val="1246932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259687" y="211664"/>
            <a:ext cx="1648295" cy="14054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Content Placeholder 5"/>
          <p:cNvSpPr>
            <a:spLocks noGrp="1"/>
          </p:cNvSpPr>
          <p:nvPr>
            <p:ph idx="1"/>
          </p:nvPr>
        </p:nvSpPr>
        <p:spPr/>
        <p:txBody>
          <a:bodyPr>
            <a:normAutofit lnSpcReduction="10000"/>
          </a:bodyPr>
          <a:lstStyle/>
          <a:p>
            <a:pPr marL="0" indent="0" algn="ctr">
              <a:buNone/>
            </a:pPr>
            <a:r>
              <a:rPr lang="en-US" sz="2400" dirty="0"/>
              <a:t>Enterprise Safety Applications Management System </a:t>
            </a:r>
            <a:r>
              <a:rPr lang="en-US" altLang="en-US" sz="2400" dirty="0"/>
              <a:t>(ESAMS)</a:t>
            </a:r>
          </a:p>
          <a:p>
            <a:endParaRPr lang="en-US" sz="2000" dirty="0"/>
          </a:p>
          <a:p>
            <a:r>
              <a:rPr lang="en-US" sz="2000" dirty="0"/>
              <a:t>Basic HAZCOM Training </a:t>
            </a:r>
            <a:r>
              <a:rPr lang="en-US" sz="2000" dirty="0" smtClean="0"/>
              <a:t>(Job/Department Specific)</a:t>
            </a:r>
            <a:endParaRPr lang="en-US" sz="2000" dirty="0"/>
          </a:p>
          <a:p>
            <a:endParaRPr lang="en-US" sz="2000" dirty="0"/>
          </a:p>
          <a:p>
            <a:r>
              <a:rPr lang="en-US" sz="2000" dirty="0"/>
              <a:t>Recreational and Off-Duty Safety Training Awareness and </a:t>
            </a:r>
            <a:r>
              <a:rPr lang="en-US" sz="2000" dirty="0" smtClean="0"/>
              <a:t>ORM (Civilians Only, AD at leadership level or Safety </a:t>
            </a:r>
            <a:r>
              <a:rPr lang="en-US" sz="2000" dirty="0" err="1" smtClean="0"/>
              <a:t>Standdowns</a:t>
            </a:r>
            <a:r>
              <a:rPr lang="en-US" sz="2000" dirty="0" smtClean="0"/>
              <a:t>)</a:t>
            </a:r>
            <a:endParaRPr lang="en-US" sz="2000" dirty="0"/>
          </a:p>
          <a:p>
            <a:pPr marL="0" indent="0">
              <a:buNone/>
            </a:pPr>
            <a:endParaRPr lang="en-US" sz="2000" dirty="0"/>
          </a:p>
          <a:p>
            <a:r>
              <a:rPr lang="en-US" sz="2000" dirty="0"/>
              <a:t>ESAMS Training for General Users</a:t>
            </a:r>
          </a:p>
          <a:p>
            <a:endParaRPr lang="en-US" sz="2000" dirty="0"/>
          </a:p>
          <a:p>
            <a:r>
              <a:rPr lang="en-US" sz="2000" dirty="0"/>
              <a:t>General Ergonomics Annual and Refresher Training </a:t>
            </a:r>
            <a:endParaRPr lang="en-US" altLang="en-US" sz="2000" dirty="0"/>
          </a:p>
          <a:p>
            <a:endParaRPr lang="en-US" sz="2000" dirty="0" smtClean="0"/>
          </a:p>
          <a:p>
            <a:pPr marL="0" indent="0" algn="ctr">
              <a:buNone/>
            </a:pPr>
            <a:r>
              <a:rPr lang="en-US" dirty="0" smtClean="0">
                <a:solidFill>
                  <a:srgbClr val="00B0F0"/>
                </a:solidFill>
              </a:rPr>
              <a:t>www.hgwllc.com</a:t>
            </a:r>
            <a:endParaRPr lang="en-US" dirty="0">
              <a:solidFill>
                <a:srgbClr val="00B0F0"/>
              </a:solidFill>
            </a:endParaRPr>
          </a:p>
        </p:txBody>
      </p:sp>
      <p:pic>
        <p:nvPicPr>
          <p:cNvPr id="2" name="Picture 1"/>
          <p:cNvPicPr>
            <a:picLocks noChangeAspect="1"/>
          </p:cNvPicPr>
          <p:nvPr/>
        </p:nvPicPr>
        <p:blipFill>
          <a:blip r:embed="rId4"/>
          <a:stretch>
            <a:fillRect/>
          </a:stretch>
        </p:blipFill>
        <p:spPr>
          <a:xfrm>
            <a:off x="8069202" y="4002024"/>
            <a:ext cx="3439824" cy="1984720"/>
          </a:xfrm>
          <a:prstGeom prst="rect">
            <a:avLst/>
          </a:prstGeom>
        </p:spPr>
      </p:pic>
      <p:sp>
        <p:nvSpPr>
          <p:cNvPr id="5" name="Title 4"/>
          <p:cNvSpPr>
            <a:spLocks noGrp="1"/>
          </p:cNvSpPr>
          <p:nvPr>
            <p:ph type="title"/>
          </p:nvPr>
        </p:nvSpPr>
        <p:spPr/>
        <p:txBody>
          <a:bodyPr/>
          <a:lstStyle/>
          <a:p>
            <a:r>
              <a:rPr lang="en-US" dirty="0" smtClean="0"/>
              <a:t>Required Safety Training</a:t>
            </a:r>
            <a:endParaRPr lang="en-US" dirty="0"/>
          </a:p>
        </p:txBody>
      </p:sp>
    </p:spTree>
    <p:extLst>
      <p:ext uri="{BB962C8B-B14F-4D97-AF65-F5344CB8AC3E}">
        <p14:creationId xmlns:p14="http://schemas.microsoft.com/office/powerpoint/2010/main" val="3700735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CBE51E-BF66-48A7-97CE-58D952B98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7119" y="5142760"/>
            <a:ext cx="2152367" cy="153125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Content Placeholder 2"/>
          <p:cNvSpPr>
            <a:spLocks noGrp="1"/>
          </p:cNvSpPr>
          <p:nvPr>
            <p:ph idx="1"/>
          </p:nvPr>
        </p:nvSpPr>
        <p:spPr>
          <a:xfrm>
            <a:off x="643095" y="1808099"/>
            <a:ext cx="10334769" cy="4387850"/>
          </a:xfrm>
        </p:spPr>
        <p:txBody>
          <a:bodyPr>
            <a:normAutofit fontScale="92500"/>
          </a:bodyPr>
          <a:lstStyle/>
          <a:p>
            <a:r>
              <a:rPr lang="en-US" dirty="0" smtClean="0"/>
              <a:t>Motorcycle Safety Foundation (MSF) Basic Riders Course (BRC)</a:t>
            </a:r>
          </a:p>
          <a:p>
            <a:r>
              <a:rPr lang="en-US" dirty="0" smtClean="0"/>
              <a:t>MSF Advanced Riders Course (ARC)</a:t>
            </a:r>
          </a:p>
          <a:p>
            <a:r>
              <a:rPr lang="en-US" dirty="0" smtClean="0"/>
              <a:t>Total Control MTC (BRC equivalent) - California Licensing</a:t>
            </a:r>
          </a:p>
          <a:p>
            <a:r>
              <a:rPr lang="en-US" dirty="0" smtClean="0"/>
              <a:t>Total Control IRC (ARC equivalent)</a:t>
            </a:r>
          </a:p>
          <a:p>
            <a:r>
              <a:rPr lang="en-US" dirty="0" err="1" smtClean="0"/>
              <a:t>Dirtbike</a:t>
            </a:r>
            <a:r>
              <a:rPr lang="en-US" dirty="0" smtClean="0"/>
              <a:t> Safety Course (DBS)</a:t>
            </a:r>
          </a:p>
          <a:p>
            <a:r>
              <a:rPr lang="en-US" dirty="0" smtClean="0"/>
              <a:t>All Terrain Vehicle (ATV) Safety Course</a:t>
            </a:r>
          </a:p>
          <a:p>
            <a:r>
              <a:rPr lang="en-US" dirty="0" smtClean="0"/>
              <a:t>Recreational Off-Highway Vehicle (ROHV) Course </a:t>
            </a:r>
          </a:p>
          <a:p>
            <a:r>
              <a:rPr lang="en-US" dirty="0" smtClean="0"/>
              <a:t>Attitudinal Dynamics of Driving</a:t>
            </a:r>
          </a:p>
          <a:p>
            <a:r>
              <a:rPr lang="en-US" dirty="0" smtClean="0"/>
              <a:t>Alive at 25 </a:t>
            </a:r>
            <a:endParaRPr lang="en-US" dirty="0"/>
          </a:p>
        </p:txBody>
      </p:sp>
      <p:pic>
        <p:nvPicPr>
          <p:cNvPr id="4" name="Picture 3" descr="dirt-bikes-432.jpg"/>
          <p:cNvPicPr>
            <a:picLocks noChangeAspect="1"/>
          </p:cNvPicPr>
          <p:nvPr/>
        </p:nvPicPr>
        <p:blipFill>
          <a:blip r:embed="rId4" cstate="print"/>
          <a:stretch>
            <a:fillRect/>
          </a:stretch>
        </p:blipFill>
        <p:spPr>
          <a:xfrm>
            <a:off x="8834678" y="3463712"/>
            <a:ext cx="2475645" cy="18567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a:extLst>
              <a:ext uri="{FF2B5EF4-FFF2-40B4-BE49-F238E27FC236}">
                <a16:creationId xmlns:a16="http://schemas.microsoft.com/office/drawing/2014/main" id="{596BB66D-1CF9-4E81-A6C2-95BC22E576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0605" y="2332349"/>
            <a:ext cx="1745397" cy="13090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p:txBody>
          <a:bodyPr/>
          <a:lstStyle/>
          <a:p>
            <a:r>
              <a:rPr lang="en-US" dirty="0" smtClean="0"/>
              <a:t>Traffic Training Provided</a:t>
            </a:r>
            <a:endParaRPr lang="en-US" dirty="0"/>
          </a:p>
        </p:txBody>
      </p:sp>
      <p:pic>
        <p:nvPicPr>
          <p:cNvPr id="6" name="Picture 5">
            <a:extLst>
              <a:ext uri="{FF2B5EF4-FFF2-40B4-BE49-F238E27FC236}">
                <a16:creationId xmlns:a16="http://schemas.microsoft.com/office/drawing/2014/main" id="{3E5B80A0-E703-4CF0-9BD0-E541E3903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4126" y="5395007"/>
            <a:ext cx="1411361" cy="112382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958188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1050lejeune.jpg"/>
          <p:cNvPicPr>
            <a:picLocks noChangeAspect="1"/>
          </p:cNvPicPr>
          <p:nvPr/>
        </p:nvPicPr>
        <p:blipFill>
          <a:blip r:embed="rId3" cstate="print"/>
          <a:stretch>
            <a:fillRect/>
          </a:stretch>
        </p:blipFill>
        <p:spPr bwMode="auto">
          <a:xfrm>
            <a:off x="8631233" y="3143106"/>
            <a:ext cx="2511362" cy="1572669"/>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5" descr="Multitasking_bus_driver.jpg"/>
          <p:cNvPicPr>
            <a:picLocks noChangeAspect="1"/>
          </p:cNvPicPr>
          <p:nvPr/>
        </p:nvPicPr>
        <p:blipFill>
          <a:blip r:embed="rId4" cstate="print"/>
          <a:srcRect/>
          <a:stretch>
            <a:fillRect/>
          </a:stretch>
        </p:blipFill>
        <p:spPr bwMode="auto">
          <a:xfrm>
            <a:off x="9886914" y="4613333"/>
            <a:ext cx="1936973" cy="13716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itle 1"/>
          <p:cNvSpPr>
            <a:spLocks noGrp="1"/>
          </p:cNvSpPr>
          <p:nvPr>
            <p:ph type="title"/>
          </p:nvPr>
        </p:nvSpPr>
        <p:spPr/>
        <p:txBody>
          <a:bodyPr/>
          <a:lstStyle/>
          <a:p>
            <a:r>
              <a:rPr lang="en-US" dirty="0" smtClean="0"/>
              <a:t>Traffic Safety</a:t>
            </a:r>
            <a:endParaRPr lang="en-US" dirty="0"/>
          </a:p>
        </p:txBody>
      </p:sp>
      <p:sp>
        <p:nvSpPr>
          <p:cNvPr id="3" name="Content Placeholder 2"/>
          <p:cNvSpPr>
            <a:spLocks noGrp="1"/>
          </p:cNvSpPr>
          <p:nvPr>
            <p:ph idx="1"/>
          </p:nvPr>
        </p:nvSpPr>
        <p:spPr>
          <a:xfrm>
            <a:off x="532563" y="1808099"/>
            <a:ext cx="7978391" cy="4387850"/>
          </a:xfrm>
        </p:spPr>
        <p:txBody>
          <a:bodyPr>
            <a:normAutofit fontScale="92500" lnSpcReduction="10000"/>
          </a:bodyPr>
          <a:lstStyle/>
          <a:p>
            <a:pPr marL="0" indent="0" algn="ctr">
              <a:buNone/>
            </a:pPr>
            <a:r>
              <a:rPr lang="en-US" altLang="en-US" sz="2400" dirty="0" smtClean="0"/>
              <a:t>Local Restrictions </a:t>
            </a:r>
            <a:r>
              <a:rPr lang="en-US" altLang="en-US" sz="2400" dirty="0"/>
              <a:t>aboard MCAS Miramar</a:t>
            </a:r>
          </a:p>
          <a:p>
            <a:endParaRPr lang="en-US" altLang="en-US" sz="2000" dirty="0"/>
          </a:p>
          <a:p>
            <a:r>
              <a:rPr lang="en-US" altLang="en-US" sz="2000" i="1" u="sng" dirty="0"/>
              <a:t>ALL</a:t>
            </a:r>
            <a:r>
              <a:rPr lang="en-US" altLang="en-US" sz="2000" dirty="0"/>
              <a:t> roads aboard the installation are </a:t>
            </a:r>
            <a:r>
              <a:rPr lang="en-US" altLang="en-US" sz="2000" i="1" u="sng" dirty="0"/>
              <a:t>25 MPH </a:t>
            </a:r>
            <a:r>
              <a:rPr lang="en-US" altLang="en-US" sz="2000" dirty="0"/>
              <a:t>unless otherwise specified</a:t>
            </a:r>
          </a:p>
          <a:p>
            <a:pPr lvl="1"/>
            <a:endParaRPr lang="en-US" altLang="en-US" sz="1800" dirty="0"/>
          </a:p>
          <a:p>
            <a:r>
              <a:rPr lang="en-US" altLang="en-US" sz="2000" dirty="0"/>
              <a:t>While passing troop movement or activity speed shall be reduced to </a:t>
            </a:r>
            <a:r>
              <a:rPr lang="en-US" altLang="en-US" sz="2000" i="1" u="sng" dirty="0"/>
              <a:t>10 MPH </a:t>
            </a:r>
            <a:r>
              <a:rPr lang="en-US" altLang="en-US" sz="2000" dirty="0"/>
              <a:t>or less</a:t>
            </a:r>
          </a:p>
          <a:p>
            <a:pPr lvl="1"/>
            <a:endParaRPr lang="en-US" altLang="en-US" sz="1800" dirty="0"/>
          </a:p>
          <a:p>
            <a:r>
              <a:rPr lang="en-US" altLang="en-US" sz="2000" dirty="0"/>
              <a:t>Parking lot speeds shall not exceed </a:t>
            </a:r>
            <a:r>
              <a:rPr lang="en-US" altLang="en-US" sz="2000" i="1" u="sng" dirty="0"/>
              <a:t>5 MPH</a:t>
            </a:r>
          </a:p>
          <a:p>
            <a:pPr lvl="1"/>
            <a:endParaRPr lang="en-US" altLang="en-US" sz="1800" i="1" u="sng" dirty="0"/>
          </a:p>
          <a:p>
            <a:r>
              <a:rPr lang="en-US" altLang="en-US" sz="2000" i="1" u="sng" dirty="0"/>
              <a:t>Motorcycles</a:t>
            </a:r>
            <a:r>
              <a:rPr lang="en-US" altLang="en-US" sz="2000" dirty="0"/>
              <a:t> shall not lane split while aboard the installation or on approach to gate </a:t>
            </a:r>
            <a:r>
              <a:rPr lang="en-US" altLang="en-US" sz="2000" dirty="0" smtClean="0"/>
              <a:t>traffic</a:t>
            </a:r>
          </a:p>
          <a:p>
            <a:pPr marL="0" indent="0">
              <a:buNone/>
            </a:pPr>
            <a:endParaRPr lang="en-US" altLang="en-US" sz="2000" dirty="0" smtClean="0"/>
          </a:p>
          <a:p>
            <a:r>
              <a:rPr lang="en-US" sz="2000" dirty="0" smtClean="0"/>
              <a:t>Cellphone use while operating a motor vehicle is </a:t>
            </a:r>
            <a:r>
              <a:rPr lang="en-US" sz="2000" i="1" u="sng" dirty="0" smtClean="0"/>
              <a:t>prohibited</a:t>
            </a:r>
            <a:endParaRPr lang="en-US" i="1" u="sng" dirty="0"/>
          </a:p>
        </p:txBody>
      </p:sp>
      <p:pic>
        <p:nvPicPr>
          <p:cNvPr id="4" name="Picture 2" descr="Car Accident Lawyer Walnut Cre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4151" y="1547446"/>
            <a:ext cx="2252409" cy="167747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32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maw">
  <a:themeElements>
    <a:clrScheme name="3maw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3ma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3876"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3876"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3maw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3maw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3maw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3maw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3maw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3maw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C6071C6B5A9345BE01499C0F643FBC" ma:contentTypeVersion="7" ma:contentTypeDescription="Create a new document." ma:contentTypeScope="" ma:versionID="1051d233c73a751d3f10a2f3f64b2515">
  <xsd:schema xmlns:xsd="http://www.w3.org/2001/XMLSchema" xmlns:xs="http://www.w3.org/2001/XMLSchema" xmlns:p="http://schemas.microsoft.com/office/2006/metadata/properties" xmlns:ns3="209f0f2f-a54d-46cb-8aa6-1930be4331f1" targetNamespace="http://schemas.microsoft.com/office/2006/metadata/properties" ma:root="true" ma:fieldsID="30daf8edb8520007dffc49186ea31fde" ns3:_="">
    <xsd:import namespace="209f0f2f-a54d-46cb-8aa6-1930be4331f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9f0f2f-a54d-46cb-8aa6-1930be4331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F5F1A17-37BF-4C3F-B0ED-8ECF816121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9f0f2f-a54d-46cb-8aa6-1930be4331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8A93D9-E07E-4694-B12B-A62BD45142E2}">
  <ds:schemaRefs>
    <ds:schemaRef ds:uri="http://schemas.microsoft.com/sharepoint/v3/contenttype/forms"/>
  </ds:schemaRefs>
</ds:datastoreItem>
</file>

<file path=customXml/itemProps3.xml><?xml version="1.0" encoding="utf-8"?>
<ds:datastoreItem xmlns:ds="http://schemas.openxmlformats.org/officeDocument/2006/customXml" ds:itemID="{58B8C9B7-9B7C-4649-B7B2-35C03469771E}">
  <ds:schemaRefs>
    <ds:schemaRef ds:uri="209f0f2f-a54d-46cb-8aa6-1930be4331f1"/>
    <ds:schemaRef ds:uri="http://purl.org/dc/terms/"/>
    <ds:schemaRef ds:uri="http://www.w3.org/XML/1998/namespace"/>
    <ds:schemaRef ds:uri="http://schemas.microsoft.com/office/infopath/2007/PartnerControls"/>
    <ds:schemaRef ds:uri="http://schemas.microsoft.com/office/2006/documentManagement/types"/>
    <ds:schemaRef ds:uri="http://purl.org/dc/dcmitype/"/>
    <ds:schemaRef ds:uri="http://schemas.microsoft.com/office/2006/metadata/properties"/>
    <ds:schemaRef ds:uri="http://purl.org/dc/elements/1.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1383</TotalTime>
  <Words>2502</Words>
  <Application>Microsoft Office PowerPoint</Application>
  <PresentationFormat>Widescreen</PresentationFormat>
  <Paragraphs>346</Paragraphs>
  <Slides>35</Slides>
  <Notes>22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46" baseType="lpstr">
      <vt:lpstr>ＭＳ Ｐゴシック</vt:lpstr>
      <vt:lpstr>Arial</vt:lpstr>
      <vt:lpstr>Arial Bold</vt:lpstr>
      <vt:lpstr>Calibri</vt:lpstr>
      <vt:lpstr>Tahoma</vt:lpstr>
      <vt:lpstr>Times New Roman</vt:lpstr>
      <vt:lpstr>Wingdings</vt:lpstr>
      <vt:lpstr>Wingdings 2</vt:lpstr>
      <vt:lpstr>3maw</vt:lpstr>
      <vt:lpstr>Acrobat Document</vt:lpstr>
      <vt:lpstr>CorelPhotoPaint.Image.7</vt:lpstr>
      <vt:lpstr>WELCOME TO MCAS MIRAMAR! </vt:lpstr>
      <vt:lpstr> Safety Indoctrination Brief</vt:lpstr>
      <vt:lpstr>Marine Corps Safety Management System</vt:lpstr>
      <vt:lpstr>CO’s Policy</vt:lpstr>
      <vt:lpstr>Safety Responsibilities</vt:lpstr>
      <vt:lpstr>Building 6022</vt:lpstr>
      <vt:lpstr>Required Safety Training</vt:lpstr>
      <vt:lpstr>Traffic Training Provided</vt:lpstr>
      <vt:lpstr>Traffic Safety</vt:lpstr>
      <vt:lpstr>Interstate 15  (Miramar Way to Scripps Poway Parkway) </vt:lpstr>
      <vt:lpstr>Interstate 5 </vt:lpstr>
      <vt:lpstr>Palomar Mountain drives</vt:lpstr>
      <vt:lpstr>Highway 67 (BLOODY ALLEY) </vt:lpstr>
      <vt:lpstr>Use Risk Management</vt:lpstr>
      <vt:lpstr>PowerPoint Presentation</vt:lpstr>
      <vt:lpstr>Personal Protective Equipment (PPE)</vt:lpstr>
      <vt:lpstr>Recreational and Off Duty Safety </vt:lpstr>
      <vt:lpstr>Hazardous Communication (HAZCOM)</vt:lpstr>
      <vt:lpstr>Hearing Conservation</vt:lpstr>
      <vt:lpstr>Blood-Borne Pathogens</vt:lpstr>
      <vt:lpstr>Electrical Safety</vt:lpstr>
      <vt:lpstr>Lockout / Tagout</vt:lpstr>
      <vt:lpstr>Confined Space</vt:lpstr>
      <vt:lpstr>Slips, Trips, and Falls</vt:lpstr>
      <vt:lpstr>Fall Protection (FP)</vt:lpstr>
      <vt:lpstr>Ergonomics</vt:lpstr>
      <vt:lpstr>Un-Exploded Ordnance (UXO)</vt:lpstr>
      <vt:lpstr>Ticks</vt:lpstr>
      <vt:lpstr>Poison Plants</vt:lpstr>
      <vt:lpstr>Animals/Varmints</vt:lpstr>
      <vt:lpstr>Accident/Incident Reporting</vt:lpstr>
      <vt:lpstr>Unsafe/Unhealthful Reporting</vt:lpstr>
      <vt:lpstr>Emergency Action Plan</vt:lpstr>
      <vt:lpstr>Base Warning System</vt:lpstr>
      <vt:lpstr>Questions?</vt:lpstr>
    </vt:vector>
  </TitlesOfParts>
  <Company>U.S. 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Enter Historical Data</dc:title>
  <dc:creator>Jensen CIV Jeremy J</dc:creator>
  <cp:lastModifiedBy>Michael Svenson</cp:lastModifiedBy>
  <cp:revision>124</cp:revision>
  <dcterms:created xsi:type="dcterms:W3CDTF">2020-01-29T16:22:34Z</dcterms:created>
  <dcterms:modified xsi:type="dcterms:W3CDTF">2022-07-15T17:55:46Z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0x010100D7C6071C6B5A9345BE01499C0F643FBC</vt:lpwstr>
  </property>
</Properties>
</file>